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302" r:id="rId3"/>
    <p:sldId id="377" r:id="rId4"/>
    <p:sldId id="378" r:id="rId5"/>
    <p:sldId id="379" r:id="rId6"/>
    <p:sldId id="306" r:id="rId7"/>
    <p:sldId id="303" r:id="rId8"/>
    <p:sldId id="313" r:id="rId9"/>
    <p:sldId id="304" r:id="rId10"/>
    <p:sldId id="337" r:id="rId11"/>
    <p:sldId id="341" r:id="rId12"/>
    <p:sldId id="291" r:id="rId13"/>
    <p:sldId id="288" r:id="rId14"/>
    <p:sldId id="338" r:id="rId15"/>
    <p:sldId id="292" r:id="rId16"/>
    <p:sldId id="339" r:id="rId17"/>
    <p:sldId id="329" r:id="rId18"/>
    <p:sldId id="257" r:id="rId19"/>
    <p:sldId id="275" r:id="rId20"/>
    <p:sldId id="282" r:id="rId21"/>
    <p:sldId id="287" r:id="rId22"/>
    <p:sldId id="347" r:id="rId23"/>
    <p:sldId id="348" r:id="rId24"/>
    <p:sldId id="281" r:id="rId25"/>
    <p:sldId id="349" r:id="rId26"/>
    <p:sldId id="350" r:id="rId27"/>
    <p:sldId id="258" r:id="rId28"/>
    <p:sldId id="261" r:id="rId29"/>
    <p:sldId id="263" r:id="rId30"/>
    <p:sldId id="264" r:id="rId31"/>
    <p:sldId id="265" r:id="rId32"/>
    <p:sldId id="351" r:id="rId33"/>
    <p:sldId id="353" r:id="rId34"/>
    <p:sldId id="355" r:id="rId35"/>
    <p:sldId id="380" r:id="rId36"/>
    <p:sldId id="359" r:id="rId37"/>
    <p:sldId id="365" r:id="rId38"/>
    <p:sldId id="360" r:id="rId39"/>
    <p:sldId id="361" r:id="rId40"/>
    <p:sldId id="362" r:id="rId41"/>
    <p:sldId id="369" r:id="rId42"/>
    <p:sldId id="336" r:id="rId43"/>
    <p:sldId id="373" r:id="rId44"/>
    <p:sldId id="370" r:id="rId45"/>
    <p:sldId id="267" r:id="rId46"/>
    <p:sldId id="328" r:id="rId47"/>
    <p:sldId id="325" r:id="rId48"/>
    <p:sldId id="272" r:id="rId49"/>
    <p:sldId id="367" r:id="rId50"/>
    <p:sldId id="332" r:id="rId51"/>
    <p:sldId id="324" r:id="rId52"/>
    <p:sldId id="323" r:id="rId53"/>
    <p:sldId id="331" r:id="rId54"/>
    <p:sldId id="314" r:id="rId55"/>
    <p:sldId id="319" r:id="rId56"/>
    <p:sldId id="385" r:id="rId57"/>
    <p:sldId id="317" r:id="rId58"/>
    <p:sldId id="271" r:id="rId59"/>
    <p:sldId id="293" r:id="rId60"/>
    <p:sldId id="298" r:id="rId61"/>
    <p:sldId id="301" r:id="rId62"/>
    <p:sldId id="320" r:id="rId63"/>
    <p:sldId id="368" r:id="rId64"/>
    <p:sldId id="333" r:id="rId65"/>
    <p:sldId id="311" r:id="rId66"/>
    <p:sldId id="386" r:id="rId67"/>
    <p:sldId id="387" r:id="rId68"/>
    <p:sldId id="388" r:id="rId69"/>
    <p:sldId id="389" r:id="rId70"/>
    <p:sldId id="390" r:id="rId71"/>
    <p:sldId id="309" r:id="rId72"/>
    <p:sldId id="381" r:id="rId73"/>
    <p:sldId id="382" r:id="rId74"/>
    <p:sldId id="383" r:id="rId75"/>
    <p:sldId id="384" r:id="rId76"/>
    <p:sldId id="334" r:id="rId77"/>
    <p:sldId id="335" r:id="rId78"/>
    <p:sldId id="391" r:id="rId7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280"/>
    <a:srgbClr val="D20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90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6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31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78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2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35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25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07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34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37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11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19" Type="http://schemas.microsoft.com/office/2007/relationships/hdphoto" Target="../media/hdphoto3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img-fotki.yandex.ru/get/6429/39663434.334/0_84d36_22c27e1f_M.jp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20288294" flipH="1">
            <a:off x="7433563" y="658846"/>
            <a:ext cx="1902016" cy="3228075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8" name="Группа 17"/>
          <p:cNvGrpSpPr/>
          <p:nvPr/>
        </p:nvGrpSpPr>
        <p:grpSpPr>
          <a:xfrm>
            <a:off x="-214191" y="-208000"/>
            <a:ext cx="9672584" cy="7040266"/>
            <a:chOff x="-214191" y="-208000"/>
            <a:chExt cx="9672584" cy="7040266"/>
          </a:xfrm>
        </p:grpSpPr>
        <p:pic>
          <p:nvPicPr>
            <p:cNvPr id="7" name="Рисунок 6"/>
            <p:cNvPicPr>
              <a:picLocks noChangeAspect="1"/>
            </p:cNvPicPr>
            <p:nvPr userDrawn="1"/>
          </p:nvPicPr>
          <p:blipFill>
            <a:blip r:embed="rId16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53321"/>
              <a:ext cx="9458393" cy="424445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 userDrawn="1"/>
          </p:nvPicPr>
          <p:blipFill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66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96656">
              <a:off x="-214191" y="5321886"/>
              <a:ext cx="2622187" cy="1510380"/>
            </a:xfrm>
            <a:prstGeom prst="rect">
              <a:avLst/>
            </a:prstGeom>
          </p:spPr>
        </p:pic>
        <p:pic>
          <p:nvPicPr>
            <p:cNvPr id="11" name="Picture 4" descr="http://img-fotki.yandex.ru/get/6429/39663434.334/0_84d36_22c27e1f_M.jpg"/>
            <p:cNvPicPr>
              <a:picLocks noChangeAspect="1" noChangeArrowheads="1"/>
            </p:cNvPicPr>
            <p:nvPr userDrawn="1"/>
          </p:nvPicPr>
          <p:blipFill>
            <a:blip r:embed="rId1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aturation sat="40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7425172">
              <a:off x="6755622" y="-951371"/>
              <a:ext cx="1741333" cy="3228075"/>
            </a:xfrm>
            <a:prstGeom prst="rect">
              <a:avLst/>
            </a:prstGeom>
            <a:noFill/>
          </p:spPr>
        </p:pic>
        <p:pic>
          <p:nvPicPr>
            <p:cNvPr id="13" name="Рисунок 12"/>
            <p:cNvPicPr>
              <a:picLocks noChangeAspect="1"/>
            </p:cNvPicPr>
            <p:nvPr userDrawn="1"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20696">
              <a:off x="7033663" y="104626"/>
              <a:ext cx="2234810" cy="2111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9280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556792"/>
            <a:ext cx="8712968" cy="3456384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Monotype Corsiva" panose="03010101010201010101" pitchFamily="66" charset="0"/>
              </a:rPr>
              <a:t>Зональный областной фестиваль творчества клубов по интересам граждан пожилого возраста </a:t>
            </a:r>
            <a:br>
              <a:rPr lang="ru-RU" sz="4400" b="1" dirty="0" smtClean="0">
                <a:latin typeface="Monotype Corsiva" panose="03010101010201010101" pitchFamily="66" charset="0"/>
              </a:rPr>
            </a:br>
            <a:r>
              <a:rPr lang="ru-RU" sz="4400" b="1" dirty="0" smtClean="0">
                <a:latin typeface="Monotype Corsiva" panose="03010101010201010101" pitchFamily="66" charset="0"/>
              </a:rPr>
              <a:t>«Мои года – моё богатство»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  <p:pic>
        <p:nvPicPr>
          <p:cNvPr id="3" name="Rzhev_-_gorod_Rzhev-gorod_voinskoj_slavy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" out="15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52317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80920" cy="1584176"/>
          </a:xfrm>
        </p:spPr>
        <p:txBody>
          <a:bodyPr>
            <a:normAutofit/>
          </a:bodyPr>
          <a:lstStyle/>
          <a:p>
            <a:pPr algn="ctr"/>
            <a:r>
              <a:rPr lang="ru-RU" sz="3100" b="1" dirty="0" smtClean="0">
                <a:latin typeface="Monotype Corsiva" panose="03010101010201010101" pitchFamily="66" charset="0"/>
              </a:rPr>
              <a:t>Вокальный клуб </a:t>
            </a:r>
            <a:r>
              <a:rPr lang="ru-RU" sz="3100" b="1" dirty="0">
                <a:latin typeface="Monotype Corsiva" panose="03010101010201010101" pitchFamily="66" charset="0"/>
              </a:rPr>
              <a:t>«Услада» для пожилых граждан и </a:t>
            </a:r>
            <a:r>
              <a:rPr lang="ru-RU" sz="3100" b="1" dirty="0" smtClean="0">
                <a:latin typeface="Monotype Corsiva" panose="03010101010201010101" pitchFamily="66" charset="0"/>
              </a:rPr>
              <a:t>инвалидов </a:t>
            </a:r>
            <a:br>
              <a:rPr lang="ru-RU" sz="3100" b="1" dirty="0" smtClean="0">
                <a:latin typeface="Monotype Corsiva" panose="03010101010201010101" pitchFamily="66" charset="0"/>
              </a:rPr>
            </a:br>
            <a:r>
              <a:rPr lang="ru-RU" sz="3100" b="1" dirty="0" smtClean="0">
                <a:latin typeface="Monotype Corsiva" panose="03010101010201010101" pitchFamily="66" charset="0"/>
                <a:cs typeface="Times New Roman" pitchFamily="18" charset="0"/>
              </a:rPr>
              <a:t>при </a:t>
            </a:r>
            <a:r>
              <a:rPr lang="ru-RU" sz="3100" b="1" dirty="0">
                <a:latin typeface="Monotype Corsiva" panose="03010101010201010101" pitchFamily="66" charset="0"/>
                <a:cs typeface="Times New Roman" pitchFamily="18" charset="0"/>
              </a:rPr>
              <a:t>ГБУ «КЦСОН» </a:t>
            </a:r>
            <a:r>
              <a:rPr lang="ru-RU" sz="3100" b="1" dirty="0" smtClean="0">
                <a:latin typeface="Monotype Corsiva" panose="03010101010201010101" pitchFamily="66" charset="0"/>
                <a:cs typeface="Times New Roman" pitchFamily="18" charset="0"/>
              </a:rPr>
              <a:t> города </a:t>
            </a:r>
            <a:r>
              <a:rPr lang="ru-RU" sz="3100" b="1" dirty="0">
                <a:latin typeface="Monotype Corsiva" panose="03010101010201010101" pitchFamily="66" charset="0"/>
                <a:cs typeface="Times New Roman" pitchFamily="18" charset="0"/>
              </a:rPr>
              <a:t>Ржева </a:t>
            </a:r>
            <a:r>
              <a:rPr lang="ru-RU" sz="3100" b="1" dirty="0" smtClean="0">
                <a:latin typeface="Monotype Corsiva" panose="03010101010201010101" pitchFamily="66" charset="0"/>
                <a:cs typeface="Times New Roman" pitchFamily="18" charset="0"/>
              </a:rPr>
              <a:t>и </a:t>
            </a:r>
            <a:r>
              <a:rPr lang="ru-RU" sz="3100" b="1" dirty="0">
                <a:latin typeface="Monotype Corsiva" panose="03010101010201010101" pitchFamily="66" charset="0"/>
                <a:cs typeface="Times New Roman" pitchFamily="18" charset="0"/>
              </a:rPr>
              <a:t>Ржевского </a:t>
            </a:r>
            <a:r>
              <a:rPr lang="ru-RU" sz="3100" b="1" dirty="0" smtClean="0">
                <a:latin typeface="Monotype Corsiva" panose="03010101010201010101" pitchFamily="66" charset="0"/>
                <a:cs typeface="Times New Roman" pitchFamily="18" charset="0"/>
              </a:rPr>
              <a:t>района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" y="1556792"/>
            <a:ext cx="4680521" cy="3510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204" y="3418759"/>
            <a:ext cx="4395796" cy="3296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3366482"/>
      </p:ext>
    </p:extLst>
  </p:cSld>
  <p:clrMapOvr>
    <a:masterClrMapping/>
  </p:clrMapOvr>
  <p:transition spd="slow" advTm="1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601" y="22833"/>
            <a:ext cx="4716016" cy="3537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1" y="3559844"/>
            <a:ext cx="4425012" cy="3318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523" y="3529207"/>
            <a:ext cx="4438391" cy="3328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9999234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0"/>
            <a:ext cx="4568056" cy="3426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4" y="3573016"/>
            <a:ext cx="4187957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211" y="3701988"/>
            <a:ext cx="4208016" cy="3156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7424928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3" y="5881"/>
            <a:ext cx="4856088" cy="364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085" y="3557705"/>
            <a:ext cx="4426915" cy="3320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6057675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92" y="1382452"/>
            <a:ext cx="6953200" cy="521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274638"/>
            <a:ext cx="9144000" cy="994122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Танцевальный клуб «Русь»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при ГБУ «КЦСОН» города Ржева и Ржевского района</a:t>
            </a:r>
            <a:endParaRPr lang="ru-RU" sz="28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017085"/>
      </p:ext>
    </p:extLst>
  </p:cSld>
  <p:clrMapOvr>
    <a:masterClrMapping/>
  </p:clrMapOvr>
  <p:transition spd="slow" advTm="1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" y="0"/>
            <a:ext cx="4856088" cy="364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479166"/>
            <a:ext cx="6012158" cy="3378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8685234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04048" cy="375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475544"/>
            <a:ext cx="4499992" cy="3374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6413930"/>
      </p:ext>
    </p:extLst>
  </p:cSld>
  <p:clrMapOvr>
    <a:masterClrMapping/>
  </p:clrMapOvr>
  <p:transition spd="slow" advTm="10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9" y="0"/>
            <a:ext cx="5360144" cy="4020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35" r="46844"/>
          <a:stretch/>
        </p:blipFill>
        <p:spPr>
          <a:xfrm>
            <a:off x="5391123" y="2890800"/>
            <a:ext cx="3752877" cy="3958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4712039"/>
      </p:ext>
    </p:extLst>
  </p:cSld>
  <p:clrMapOvr>
    <a:masterClrMapping/>
  </p:clrMapOvr>
  <p:transition spd="slow" advTm="10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92211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Monotype Corsiva" panose="03010101010201010101" pitchFamily="66" charset="0"/>
                <a:cs typeface="Times New Roman" pitchFamily="18" charset="0"/>
              </a:rPr>
              <a:t>Клуб знакомств «Людмила» </a:t>
            </a:r>
            <a:br>
              <a:rPr lang="ru-RU" sz="3200" b="1" dirty="0" smtClean="0">
                <a:latin typeface="Monotype Corsiva" panose="03010101010201010101" pitchFamily="66" charset="0"/>
                <a:cs typeface="Times New Roman" pitchFamily="18" charset="0"/>
              </a:rPr>
            </a:br>
            <a:r>
              <a:rPr lang="ru-RU" sz="3200" b="1" dirty="0" smtClean="0">
                <a:latin typeface="Monotype Corsiva" panose="03010101010201010101" pitchFamily="66" charset="0"/>
                <a:cs typeface="Times New Roman" pitchFamily="18" charset="0"/>
              </a:rPr>
              <a:t>при ГБУ «КЦСОН» города Ржева и Ржевского района</a:t>
            </a:r>
            <a:endParaRPr lang="ru-RU" sz="3200" b="1" dirty="0">
              <a:latin typeface="Monotype Corsiva" panose="03010101010201010101" pitchFamily="66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9" t="12897" r="40102"/>
          <a:stretch/>
        </p:blipFill>
        <p:spPr>
          <a:xfrm>
            <a:off x="4640802" y="1550269"/>
            <a:ext cx="4141376" cy="4920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25279"/>
            <a:ext cx="4149541" cy="5532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8825891"/>
      </p:ext>
    </p:extLst>
  </p:cSld>
  <p:clrMapOvr>
    <a:masterClrMapping/>
  </p:clrMapOvr>
  <p:transition spd="slow" advTm="10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27984" cy="3320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9"/>
          <a:stretch>
            <a:fillRect/>
          </a:stretch>
        </p:blipFill>
        <p:spPr>
          <a:xfrm>
            <a:off x="4187956" y="3429000"/>
            <a:ext cx="495604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3199626"/>
      </p:ext>
    </p:extLst>
  </p:cSld>
  <p:clrMapOvr>
    <a:masterClrMapping/>
  </p:clrMapOvr>
  <p:transition spd="slow" advTm="10000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27" y="2146548"/>
            <a:ext cx="4091947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08554" y="404664"/>
            <a:ext cx="8640960" cy="1354162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Monotype Corsiva" panose="03010101010201010101" pitchFamily="66" charset="0"/>
                <a:cs typeface="JasmineUPC" panose="02020603050405020304" pitchFamily="18" charset="-34"/>
              </a:rPr>
              <a:t>Клуб   психологической   поддержки для людей пожилого   возраста «Гармония»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anose="03010101010201010101" pitchFamily="66" charset="0"/>
                <a:cs typeface="Times New Roman" pitchFamily="18" charset="0"/>
              </a:rPr>
              <a:t>при </a:t>
            </a:r>
            <a:r>
              <a:rPr lang="ru-RU" sz="2800" b="1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itchFamily="18" charset="0"/>
              </a:rPr>
              <a:t>ГБУ «КЦСОН» города Ржева и Ржевского района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i="1" dirty="0">
              <a:latin typeface="Times New Roman" panose="02020603050405020304" pitchFamily="18" charset="0"/>
              <a:cs typeface="JasmineUPC" panose="02020603050405020304" pitchFamily="18" charset="-34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557" y="2146548"/>
            <a:ext cx="4187957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0057521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1586"/>
            <a:ext cx="4968552" cy="3726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0"/>
            <a:ext cx="4427984" cy="3320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5662295"/>
      </p:ext>
    </p:extLst>
  </p:cSld>
  <p:clrMapOvr>
    <a:masterClrMapping/>
  </p:clrMapOvr>
  <p:transition spd="slow" advTm="10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39952" cy="310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104964"/>
            <a:ext cx="5004048" cy="375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8421926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2" r="38534" b="23401"/>
          <a:stretch/>
        </p:blipFill>
        <p:spPr>
          <a:xfrm>
            <a:off x="179512" y="2691319"/>
            <a:ext cx="3096343" cy="4127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0"/>
            <a:ext cx="5436096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3000441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6288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Историко – экскурсионная группа «Загадка» для лиц с ограниченными возможностями</a:t>
            </a:r>
            <a:br>
              <a:rPr lang="ru-RU" sz="32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</a:br>
            <a:r>
              <a:rPr lang="ru-RU" sz="32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itchFamily="18" charset="0"/>
              </a:rPr>
              <a:t>при </a:t>
            </a:r>
            <a:r>
              <a:rPr lang="ru-RU" sz="3200" b="1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itchFamily="18" charset="0"/>
              </a:rPr>
              <a:t>ГБУ «КЦСОН» города Ржева и Ржевского района</a:t>
            </a:r>
            <a:endParaRPr lang="ru-RU" sz="3200" b="1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7"/>
          <a:stretch/>
        </p:blipFill>
        <p:spPr>
          <a:xfrm>
            <a:off x="1763688" y="1787383"/>
            <a:ext cx="5126317" cy="496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994162"/>
      </p:ext>
    </p:extLst>
  </p:cSld>
  <p:clrMapOvr>
    <a:masterClrMapping/>
  </p:clrMapOvr>
  <p:transition spd="slow" advTm="13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21" b="31508"/>
          <a:stretch/>
        </p:blipFill>
        <p:spPr>
          <a:xfrm>
            <a:off x="2051720" y="1044008"/>
            <a:ext cx="5220072" cy="4632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5847343"/>
      </p:ext>
    </p:extLst>
  </p:cSld>
  <p:clrMapOvr>
    <a:masterClrMapping/>
  </p:clrMapOvr>
  <p:transition spd="slow" advTm="10000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4567328"/>
      </p:ext>
    </p:extLst>
  </p:cSld>
  <p:clrMapOvr>
    <a:masterClrMapping/>
  </p:clrMapOvr>
  <p:transition spd="slow" advTm="10000">
    <p:push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08289620"/>
      </p:ext>
    </p:extLst>
  </p:cSld>
  <p:clrMapOvr>
    <a:masterClrMapping/>
  </p:clrMapOvr>
  <p:transition spd="slow" advTm="10000">
    <p:push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188640"/>
            <a:ext cx="8472939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itchFamily="18" charset="0"/>
              </a:rPr>
              <a:t>Клуб инвалидов – колясочников и опорников «Мир» при </a:t>
            </a:r>
            <a:r>
              <a:rPr lang="ru-RU" sz="3600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itchFamily="18" charset="0"/>
              </a:rPr>
              <a:t>ГБУ «КЦСОН» города Ржева и Ржевского района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99" y="1268760"/>
            <a:ext cx="7008779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0329813"/>
      </p:ext>
    </p:extLst>
  </p:cSld>
  <p:clrMapOvr>
    <a:masterClrMapping/>
  </p:clrMapOvr>
  <p:transition spd="slow" advTm="11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6992"/>
            <a:ext cx="4668011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5896"/>
            <a:ext cx="4644008" cy="348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8282246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7" y="31545"/>
            <a:ext cx="6420481" cy="3611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706" y="3429000"/>
            <a:ext cx="4588293" cy="3441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2847220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70"/>
          <a:stretch>
            <a:fillRect/>
          </a:stretch>
        </p:blipFill>
        <p:spPr>
          <a:xfrm>
            <a:off x="-1" y="0"/>
            <a:ext cx="4211961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8"/>
          <a:stretch>
            <a:fillRect/>
          </a:stretch>
        </p:blipFill>
        <p:spPr>
          <a:xfrm>
            <a:off x="4499992" y="3140968"/>
            <a:ext cx="4644006" cy="37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5539901"/>
      </p:ext>
    </p:extLst>
  </p:cSld>
  <p:clrMapOvr>
    <a:masterClrMapping/>
  </p:clrMapOvr>
  <p:transition spd="slow" advTm="10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7932373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90690178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28"/>
            <a:ext cx="5148064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78482"/>
            <a:ext cx="4574200" cy="3044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3865319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473" y="24408"/>
            <a:ext cx="4931684" cy="3698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11636"/>
            <a:ext cx="4499992" cy="3374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4734917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597" y="3499507"/>
            <a:ext cx="4477991" cy="3358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798" y="16500"/>
            <a:ext cx="4644008" cy="348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4053967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932" y="3137949"/>
            <a:ext cx="4960068" cy="3720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4" y="1465"/>
            <a:ext cx="4192506" cy="3144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5644898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79512" y="4670375"/>
            <a:ext cx="8712968" cy="192697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Мы доказали в недоступном споре,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Что надо все решать ценой усилий и труда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Со спортом горе нам – не горе,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Со спортом и беда нам не беда</a:t>
            </a:r>
            <a:endParaRPr lang="ru-RU" sz="3200" b="1" dirty="0">
              <a:solidFill>
                <a:srgbClr val="002060"/>
              </a:solidFill>
              <a:latin typeface="Monotype Corsiva" panose="03010101010201010101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740724"/>
      </p:ext>
    </p:extLst>
  </p:cSld>
  <p:clrMapOvr>
    <a:masterClrMapping/>
  </p:clrMapOvr>
  <p:transition spd="slow" advTm="16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381"/>
            <a:ext cx="4211960" cy="3158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4" r="9534" b="22743"/>
          <a:stretch/>
        </p:blipFill>
        <p:spPr>
          <a:xfrm>
            <a:off x="3751028" y="2996952"/>
            <a:ext cx="5392971" cy="3861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8558219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96" y="1279"/>
            <a:ext cx="4570295" cy="3427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970" y="3158969"/>
            <a:ext cx="4932040" cy="3699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4935753"/>
      </p:ext>
    </p:extLst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16632"/>
            <a:ext cx="8544950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1585814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22" b="30149"/>
          <a:stretch/>
        </p:blipFill>
        <p:spPr>
          <a:xfrm>
            <a:off x="0" y="0"/>
            <a:ext cx="5292080" cy="3187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69" b="19385"/>
          <a:stretch/>
        </p:blipFill>
        <p:spPr>
          <a:xfrm>
            <a:off x="285453" y="3212623"/>
            <a:ext cx="8584526" cy="3589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281752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6878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16780"/>
            <a:ext cx="4512501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7569859"/>
      </p:ext>
    </p:extLst>
  </p:cSld>
  <p:clrMapOvr>
    <a:masterClrMapping/>
  </p:clrMapOvr>
  <p:transition spd="slow" advTm="10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0" b="26368"/>
          <a:stretch/>
        </p:blipFill>
        <p:spPr>
          <a:xfrm>
            <a:off x="0" y="0"/>
            <a:ext cx="3995936" cy="4599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0" b="24577"/>
          <a:stretch/>
        </p:blipFill>
        <p:spPr>
          <a:xfrm>
            <a:off x="5076056" y="689299"/>
            <a:ext cx="4043634" cy="6168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7635359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98072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Monotype Corsiva" panose="03010101010201010101" pitchFamily="66" charset="0"/>
              </a:rPr>
              <a:t>Женский Клуб «Волжанка» </a:t>
            </a:r>
            <a:r>
              <a:rPr lang="ru-RU" sz="3200" b="1" dirty="0">
                <a:latin typeface="Monotype Corsiva" panose="03010101010201010101" pitchFamily="66" charset="0"/>
                <a:cs typeface="Times New Roman" pitchFamily="18" charset="0"/>
              </a:rPr>
              <a:t>» </a:t>
            </a:r>
            <a:r>
              <a:rPr lang="ru-RU" sz="3200" b="1" dirty="0" smtClean="0">
                <a:latin typeface="Monotype Corsiva" panose="03010101010201010101" pitchFamily="66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Monotype Corsiva" panose="03010101010201010101" pitchFamily="66" charset="0"/>
                <a:cs typeface="Times New Roman" pitchFamily="18" charset="0"/>
              </a:rPr>
            </a:br>
            <a:r>
              <a:rPr lang="ru-RU" sz="3200" b="1" dirty="0" smtClean="0">
                <a:latin typeface="Monotype Corsiva" panose="03010101010201010101" pitchFamily="66" charset="0"/>
                <a:cs typeface="Times New Roman" pitchFamily="18" charset="0"/>
              </a:rPr>
              <a:t>при </a:t>
            </a:r>
            <a:r>
              <a:rPr lang="ru-RU" sz="3200" b="1" dirty="0">
                <a:latin typeface="Monotype Corsiva" panose="03010101010201010101" pitchFamily="66" charset="0"/>
                <a:cs typeface="Times New Roman" pitchFamily="18" charset="0"/>
              </a:rPr>
              <a:t>ГБУ «КЦСОН» города Ржева и Ржевского района</a:t>
            </a:r>
            <a:endParaRPr lang="ru-RU" sz="3200" b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12776"/>
            <a:ext cx="6468211" cy="4851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9176120"/>
      </p:ext>
    </p:extLst>
  </p:cSld>
  <p:clrMapOvr>
    <a:masterClrMapping/>
  </p:clrMapOvr>
  <p:transition spd="slow" advTm="1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4475989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229" y="3356992"/>
            <a:ext cx="4676770" cy="3507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3964558"/>
      </p:ext>
    </p:extLst>
  </p:cSld>
  <p:clrMapOvr>
    <a:masterClrMapping/>
  </p:clrMapOvr>
  <p:transition spd="slow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84933" y="1575452"/>
            <a:ext cx="6048671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64" y="-55027"/>
            <a:ext cx="4315409" cy="5753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6745388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68294"/>
            <a:ext cx="5976664" cy="4482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9569725"/>
      </p:ext>
    </p:extLst>
  </p:cSld>
  <p:clrMapOvr>
    <a:masterClrMapping/>
  </p:clrMapOvr>
  <p:transition spd="slow" advTm="10000">
    <p:push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115212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Monotype Corsiva" panose="03010101010201010101" pitchFamily="66" charset="0"/>
              </a:rPr>
              <a:t>Вокальный клуб  </a:t>
            </a:r>
            <a:r>
              <a:rPr lang="ru-RU" sz="3200" b="1" dirty="0">
                <a:latin typeface="Monotype Corsiva" panose="03010101010201010101" pitchFamily="66" charset="0"/>
              </a:rPr>
              <a:t>«Сударушка» </a:t>
            </a:r>
            <a:r>
              <a:rPr lang="ru-RU" sz="3200" b="1" dirty="0" smtClean="0">
                <a:latin typeface="Monotype Corsiva" panose="03010101010201010101" pitchFamily="66" charset="0"/>
              </a:rPr>
              <a:t/>
            </a:r>
            <a:br>
              <a:rPr lang="ru-RU" sz="3200" b="1" dirty="0" smtClean="0">
                <a:latin typeface="Monotype Corsiva" panose="03010101010201010101" pitchFamily="66" charset="0"/>
              </a:rPr>
            </a:br>
            <a:r>
              <a:rPr lang="ru-RU" sz="3200" b="1" dirty="0" smtClean="0">
                <a:latin typeface="Monotype Corsiva" panose="03010101010201010101" pitchFamily="66" charset="0"/>
              </a:rPr>
              <a:t> при МУК «Клуб  Текстильщик» города Ржева</a:t>
            </a:r>
            <a:endParaRPr lang="ru-RU" sz="32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7704348" cy="5136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60834641"/>
      </p:ext>
    </p:extLst>
  </p:cSld>
  <p:clrMapOvr>
    <a:masterClrMapping/>
  </p:clrMapOvr>
  <p:transition spd="slow" advTm="1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38" b="13131"/>
          <a:stretch/>
        </p:blipFill>
        <p:spPr>
          <a:xfrm>
            <a:off x="1475656" y="1412776"/>
            <a:ext cx="5817447" cy="4383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9332918"/>
      </p:ext>
    </p:extLst>
  </p:cSld>
  <p:clrMapOvr>
    <a:masterClrMapping/>
  </p:clrMapOvr>
  <p:transition spd="slow" advTm="10000">
    <p:push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7" b="4196"/>
          <a:stretch/>
        </p:blipFill>
        <p:spPr>
          <a:xfrm>
            <a:off x="1475656" y="1124744"/>
            <a:ext cx="6041920" cy="4760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4585528"/>
      </p:ext>
    </p:extLst>
  </p:cSld>
  <p:clrMapOvr>
    <a:masterClrMapping/>
  </p:clrMapOvr>
  <p:transition spd="slow" advTm="10000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20" b="13388"/>
          <a:stretch/>
        </p:blipFill>
        <p:spPr>
          <a:xfrm>
            <a:off x="1331640" y="1196752"/>
            <a:ext cx="6162410" cy="4677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8496875"/>
      </p:ext>
    </p:extLst>
  </p:cSld>
  <p:clrMapOvr>
    <a:masterClrMapping/>
  </p:clrMapOvr>
  <p:transition spd="slow" advTm="10000">
    <p:push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137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Monotype Corsiva" panose="03010101010201010101" pitchFamily="66" charset="0"/>
              </a:rPr>
              <a:t>Клуб гармонистов и частушечников  «Тальяночка»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 smtClean="0">
                <a:latin typeface="Monotype Corsiva" panose="03010101010201010101" pitchFamily="66" charset="0"/>
              </a:rPr>
              <a:t>при МУК «Клуб Железнодорожников»</a:t>
            </a:r>
            <a:endParaRPr lang="ru-RU" sz="3200" b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74" y="1340768"/>
            <a:ext cx="7164288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2141720"/>
      </p:ext>
    </p:extLst>
  </p:cSld>
  <p:clrMapOvr>
    <a:masterClrMapping/>
  </p:clrMapOvr>
  <p:transition spd="slow" advTm="1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11"/>
            <a:ext cx="4089963" cy="3054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96952"/>
            <a:ext cx="4856088" cy="364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8677589"/>
      </p:ext>
    </p:extLst>
  </p:cSld>
  <p:clrMapOvr>
    <a:masterClrMapping/>
  </p:clrMapOvr>
  <p:transition spd="slow" advTm="10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7" y="0"/>
            <a:ext cx="4464496" cy="3348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7" y="3429000"/>
            <a:ext cx="4565697" cy="3424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3803125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04048" cy="375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516" y="3590636"/>
            <a:ext cx="4356484" cy="3267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3384726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72" y="1628800"/>
            <a:ext cx="6684235" cy="5013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147248" cy="106613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 Вокальный  клуб «Рябинушка»  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Monotype Corsiva" pitchFamily="66" charset="0"/>
              </a:rPr>
              <a:t>п</a:t>
            </a: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ри </a:t>
            </a:r>
            <a:r>
              <a:rPr lang="ru-RU" sz="3200" dirty="0" smtClean="0">
                <a:latin typeface="Monotype Corsiva" pitchFamily="66" charset="0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МУК «Клуб Железнодорожников»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endParaRPr lang="ru-RU" sz="32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274441"/>
      </p:ext>
    </p:extLst>
  </p:cSld>
  <p:clrMapOvr>
    <a:masterClrMapping/>
  </p:clrMapOvr>
  <p:transition spd="slow" advTm="1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340768"/>
            <a:ext cx="6368256" cy="4776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5388378"/>
      </p:ext>
    </p:extLst>
  </p:cSld>
  <p:clrMapOvr>
    <a:masterClrMapping/>
  </p:clrMapOvr>
  <p:transition spd="slow" advTm="10000">
    <p:wipe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116632"/>
            <a:ext cx="9144000" cy="151216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solidFill>
                  <a:schemeClr val="tx1"/>
                </a:solidFill>
                <a:latin typeface="Monotype Corsiva" pitchFamily="66" charset="0"/>
              </a:rPr>
              <a:t>Клуб «Верные </a:t>
            </a:r>
            <a:r>
              <a:rPr lang="ru-RU" sz="3200" dirty="0">
                <a:solidFill>
                  <a:schemeClr val="tx1"/>
                </a:solidFill>
                <a:latin typeface="Monotype Corsiva" pitchFamily="66" charset="0"/>
              </a:rPr>
              <a:t>друзья</a:t>
            </a:r>
            <a:r>
              <a:rPr lang="ru-RU" sz="3200" dirty="0" smtClean="0">
                <a:solidFill>
                  <a:schemeClr val="tx1"/>
                </a:solidFill>
                <a:latin typeface="Monotype Corsiva" pitchFamily="66" charset="0"/>
              </a:rPr>
              <a:t>» 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Monotype Corsiva" pitchFamily="66" charset="0"/>
              </a:rPr>
              <a:t>при МУК «Клуб Железнодорожников»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0" t="41531" r="38657"/>
          <a:stretch/>
        </p:blipFill>
        <p:spPr>
          <a:xfrm>
            <a:off x="1331640" y="1340768"/>
            <a:ext cx="3425588" cy="4009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8" t="28671" r="33018" b="-3980"/>
          <a:stretch/>
        </p:blipFill>
        <p:spPr>
          <a:xfrm>
            <a:off x="5580112" y="1916832"/>
            <a:ext cx="2934269" cy="5164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4586162"/>
      </p:ext>
    </p:extLst>
  </p:cSld>
  <p:clrMapOvr>
    <a:masterClrMapping/>
  </p:clrMapOvr>
  <p:transition spd="slow" advTm="11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56792"/>
            <a:ext cx="6840252" cy="4560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116632"/>
            <a:ext cx="9144000" cy="1224136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Вокальный клуб «Лира»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при МУК «Клуб Железнодорожников»</a:t>
            </a:r>
          </a:p>
        </p:txBody>
      </p:sp>
    </p:spTree>
    <p:extLst>
      <p:ext uri="{BB962C8B-B14F-4D97-AF65-F5344CB8AC3E}">
        <p14:creationId xmlns:p14="http://schemas.microsoft.com/office/powerpoint/2010/main" val="1425587436"/>
      </p:ext>
    </p:extLst>
  </p:cSld>
  <p:clrMapOvr>
    <a:masterClrMapping/>
  </p:clrMapOvr>
  <p:transition spd="slow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182" y="1340768"/>
            <a:ext cx="6397352" cy="4798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9891890"/>
      </p:ext>
    </p:extLst>
  </p:cSld>
  <p:clrMapOvr>
    <a:masterClrMapping/>
  </p:clrMapOvr>
  <p:transition spd="slow" advTm="10000">
    <p:blinds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56792"/>
            <a:ext cx="6948772" cy="4632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4427264"/>
      </p:ext>
    </p:extLst>
  </p:cSld>
  <p:clrMapOvr>
    <a:masterClrMapping/>
  </p:clrMapOvr>
  <p:transition spd="slow" advTm="10000">
    <p:blinds dir="vert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17"/>
          <a:stretch/>
        </p:blipFill>
        <p:spPr>
          <a:xfrm>
            <a:off x="961666" y="1412776"/>
            <a:ext cx="7018385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274638"/>
            <a:ext cx="9144000" cy="994122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Фольклорный  клуб  «</a:t>
            </a:r>
            <a:r>
              <a:rPr lang="ru-RU" sz="3200" b="1" dirty="0" err="1">
                <a:solidFill>
                  <a:schemeClr val="tx1"/>
                </a:solidFill>
                <a:latin typeface="Monotype Corsiva" pitchFamily="66" charset="0"/>
              </a:rPr>
              <a:t>Игрицы</a:t>
            </a: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»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при  МУК  «Городской  Дом Культуры»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870166"/>
      </p:ext>
    </p:extLst>
  </p:cSld>
  <p:clrMapOvr>
    <a:masterClrMapping/>
  </p:clrMapOvr>
  <p:transition spd="slow" advTm="11000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14754"/>
            <a:ext cx="6552728" cy="4914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1428942"/>
      </p:ext>
    </p:extLst>
  </p:cSld>
  <p:clrMapOvr>
    <a:masterClrMapping/>
  </p:clrMapOvr>
  <p:transition spd="slow" advTm="10000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3353053"/>
      </p:ext>
    </p:extLst>
  </p:cSld>
  <p:clrMapOvr>
    <a:masterClrMapping/>
  </p:clrMapOvr>
  <p:transition spd="slow" advTm="10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" y="29700"/>
            <a:ext cx="4436389" cy="3327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135" y="3212976"/>
            <a:ext cx="4640064" cy="3480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7440050"/>
      </p:ext>
    </p:extLst>
  </p:cSld>
  <p:clrMapOvr>
    <a:masterClrMapping/>
  </p:clrMapOvr>
  <p:transition spd="slow" advTm="1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68760"/>
            <a:ext cx="6336704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1627679"/>
      </p:ext>
    </p:extLst>
  </p:cSld>
  <p:clrMapOvr>
    <a:masterClrMapping/>
  </p:clrMapOvr>
  <p:transition spd="slow" advTm="10000">
    <p:split dir="in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5" t="-5773" r="-2388" b="26053"/>
          <a:stretch/>
        </p:blipFill>
        <p:spPr>
          <a:xfrm>
            <a:off x="968990" y="908720"/>
            <a:ext cx="8175010" cy="4859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578974"/>
      </p:ext>
    </p:extLst>
  </p:cSld>
  <p:clrMapOvr>
    <a:masterClrMapping/>
  </p:clrMapOvr>
  <p:transition spd="slow" advTm="10000">
    <p:split orient="vert" dir="in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268760"/>
            <a:ext cx="6432715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274638"/>
            <a:ext cx="9144000" cy="994122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Вокальный  клуб  «Ржеветянка»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при  МУК  «Городской  Дом Культуры»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522230"/>
      </p:ext>
    </p:extLst>
  </p:cSld>
  <p:clrMapOvr>
    <a:masterClrMapping/>
  </p:clrMapOvr>
  <p:transition spd="slow" advTm="11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68"/>
          <a:stretch/>
        </p:blipFill>
        <p:spPr>
          <a:xfrm>
            <a:off x="1115616" y="1628800"/>
            <a:ext cx="6800304" cy="4071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7522902"/>
      </p:ext>
    </p:extLst>
  </p:cSld>
  <p:clrMapOvr>
    <a:masterClrMapping/>
  </p:clrMapOvr>
  <p:transition spd="slow" advTm="10000">
    <p:wipe dir="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81"/>
          <a:stretch/>
        </p:blipFill>
        <p:spPr>
          <a:xfrm>
            <a:off x="1187624" y="1484784"/>
            <a:ext cx="6552728" cy="4379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3222789"/>
      </p:ext>
    </p:extLst>
  </p:cSld>
  <p:clrMapOvr>
    <a:masterClrMapping/>
  </p:clrMapOvr>
  <p:transition spd="slow" advTm="10000"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xfrm>
            <a:off x="0" y="365126"/>
            <a:ext cx="9144000" cy="1325563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Клуб  декоративно – прикладного творчества «Берегиня»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при МУК  «Городской Дом Культуры»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28800"/>
            <a:ext cx="6012160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47450"/>
      </p:ext>
    </p:extLst>
  </p:cSld>
  <p:clrMapOvr>
    <a:masterClrMapping/>
  </p:clrMapOvr>
  <p:transition spd="slow" advTm="1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64021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8838713"/>
      </p:ext>
    </p:extLst>
  </p:cSld>
  <p:clrMapOvr>
    <a:masterClrMapping/>
  </p:clrMapOvr>
  <p:transition spd="slow" advTm="10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27984" cy="3320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20988"/>
            <a:ext cx="4716016" cy="3537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8616307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9823547"/>
      </p:ext>
    </p:extLst>
  </p:cSld>
  <p:clrMapOvr>
    <a:masterClrMapping/>
  </p:clrMapOvr>
  <p:transition spd="slow" advTm="10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86092"/>
            <a:ext cx="6552728" cy="4914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74638"/>
            <a:ext cx="8640960" cy="149817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i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Досуговый вокальный клуб по интересам для людей пожилого возраста «Мгновение» </a:t>
            </a:r>
            <a:r>
              <a:rPr lang="ru-RU" sz="3200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itchFamily="18" charset="0"/>
              </a:rPr>
              <a:t>при ГБУ «КЦСОН» города Ржева и Ржевского района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i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799376"/>
      </p:ext>
    </p:extLst>
  </p:cSld>
  <p:clrMapOvr>
    <a:masterClrMapping/>
  </p:clrMapOvr>
  <p:transition spd="slow" advTm="1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r="23582" b="7463"/>
          <a:stretch/>
        </p:blipFill>
        <p:spPr>
          <a:xfrm>
            <a:off x="1403648" y="1052736"/>
            <a:ext cx="5839628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2290028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628800"/>
            <a:ext cx="6334595" cy="4750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51520" y="274638"/>
            <a:ext cx="8568952" cy="1354162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 </a:t>
            </a:r>
            <a:r>
              <a:rPr lang="ru-RU" sz="2800" dirty="0" smtClean="0">
                <a:solidFill>
                  <a:schemeClr val="tx1"/>
                </a:solidFill>
                <a:latin typeface="Monotype Corsiva" pitchFamily="66" charset="0"/>
              </a:rPr>
              <a:t>Клуб по интересам для людей пожилого возраста «Негрустинка» при  ГБУ Ржевский  Дом – интернат для престарелых и инвалидов</a:t>
            </a:r>
            <a:endParaRPr lang="ru-RU" sz="28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000834"/>
      </p:ext>
    </p:extLst>
  </p:cSld>
  <p:clrMapOvr>
    <a:masterClrMapping/>
  </p:clrMapOvr>
  <p:transition spd="slow" advTm="15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" t="1810" r="20448" b="2817"/>
          <a:stretch/>
        </p:blipFill>
        <p:spPr>
          <a:xfrm>
            <a:off x="1187624" y="260648"/>
            <a:ext cx="6127845" cy="5813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6832518"/>
      </p:ext>
    </p:extLst>
  </p:cSld>
  <p:clrMapOvr>
    <a:masterClrMapping/>
  </p:clrMapOvr>
  <p:transition spd="slow" advTm="10000">
    <p:split orient="vert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6" r="17207"/>
          <a:stretch/>
        </p:blipFill>
        <p:spPr>
          <a:xfrm rot="5400000">
            <a:off x="1430310" y="376216"/>
            <a:ext cx="5466611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9447738"/>
      </p:ext>
    </p:extLst>
  </p:cSld>
  <p:clrMapOvr>
    <a:masterClrMapping/>
  </p:clrMapOvr>
  <p:transition spd="slow" advTm="10000">
    <p:split orient="vert" dir="in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1" t="21754" r="26528" b="10858"/>
          <a:stretch/>
        </p:blipFill>
        <p:spPr>
          <a:xfrm>
            <a:off x="1547664" y="1628800"/>
            <a:ext cx="5472752" cy="4107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564124"/>
      </p:ext>
    </p:extLst>
  </p:cSld>
  <p:clrMapOvr>
    <a:masterClrMapping/>
  </p:clrMapOvr>
  <p:transition spd="slow" advTm="10000">
    <p:split orient="vert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" r="18433" b="8638"/>
          <a:stretch/>
        </p:blipFill>
        <p:spPr>
          <a:xfrm>
            <a:off x="1427692" y="836712"/>
            <a:ext cx="5904656" cy="514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3439690"/>
      </p:ext>
    </p:extLst>
  </p:cSld>
  <p:clrMapOvr>
    <a:masterClrMapping/>
  </p:clrMapOvr>
  <p:transition spd="slow" advTm="10000">
    <p:pull dir="u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40" y="1268760"/>
            <a:ext cx="7200800" cy="5400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507288" cy="994122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Клуб «Захолынские посиделки»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МУК  Дворец Культуры «Электромеханика»</a:t>
            </a:r>
            <a:endParaRPr lang="ru-RU" sz="32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01572"/>
      </p:ext>
    </p:extLst>
  </p:cSld>
  <p:clrMapOvr>
    <a:masterClrMapping/>
  </p:clrMapOvr>
  <p:transition spd="slow" advTm="12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3485989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5" y="2924944"/>
            <a:ext cx="8591567" cy="115212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smtClean="0">
                <a:solidFill>
                  <a:srgbClr val="080280"/>
                </a:solidFill>
                <a:latin typeface="Monotype Corsiva" panose="03010101010201010101" pitchFamily="66" charset="0"/>
              </a:rPr>
              <a:t>Благодарим </a:t>
            </a:r>
            <a:r>
              <a:rPr lang="ru-RU" sz="6000" dirty="0" smtClean="0">
                <a:solidFill>
                  <a:srgbClr val="080280"/>
                </a:solidFill>
                <a:latin typeface="Monotype Corsiva" panose="03010101010201010101" pitchFamily="66" charset="0"/>
              </a:rPr>
              <a:t>за внимание</a:t>
            </a:r>
            <a:endParaRPr lang="ru-RU" sz="6000" dirty="0">
              <a:solidFill>
                <a:srgbClr val="08028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168261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60032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45024"/>
            <a:ext cx="4283969" cy="3212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23041913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21" y="1268760"/>
            <a:ext cx="6624736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6484638"/>
      </p:ext>
    </p:extLst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музыкальный 14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музыкальный 14</Template>
  <TotalTime>1024</TotalTime>
  <Words>269</Words>
  <Application>Microsoft Office PowerPoint</Application>
  <PresentationFormat>Экран (4:3)</PresentationFormat>
  <Paragraphs>34</Paragraphs>
  <Slides>78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79" baseType="lpstr">
      <vt:lpstr>музыкальный 14</vt:lpstr>
      <vt:lpstr>Зональный областной фестиваль творчества клубов по интересам граждан пожилого возраста  «Мои года – моё богатство»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Вокальный клуб «Услада» для пожилых граждан и инвалидов  при ГБУ «КЦСОН»  города Ржева и Ржевского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Клуб знакомств «Людмила»  при ГБУ «КЦСОН» города Ржева и Ржевского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Историко – экскурсионная группа «Загадка» для лиц с ограниченными возможностями  при ГБУ «КЦСОН» города Ржева и Ржевского района</vt:lpstr>
      <vt:lpstr>Презентация PowerPoint</vt:lpstr>
      <vt:lpstr>Презентация PowerPoint</vt:lpstr>
      <vt:lpstr>Презентация PowerPoint</vt:lpstr>
      <vt:lpstr>Клуб инвалидов – колясочников и опорников «Мир» при ГБУ «КЦСОН» города Ржева и Ржевского района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Женский Клуб «Волжанка» »  при ГБУ «КЦСОН» города Ржева и Ржевского района</vt:lpstr>
      <vt:lpstr>Презентация PowerPoint</vt:lpstr>
      <vt:lpstr>Презентация PowerPoint</vt:lpstr>
      <vt:lpstr>Презентация PowerPoint</vt:lpstr>
      <vt:lpstr>Вокальный клуб  «Сударушка»   при МУК «Клуб  Текстильщик» города Ржева</vt:lpstr>
      <vt:lpstr>Презентация PowerPoint</vt:lpstr>
      <vt:lpstr>Презентация PowerPoint</vt:lpstr>
      <vt:lpstr>Презентация PowerPoint</vt:lpstr>
      <vt:lpstr>Клуб гармонистов и частушечников  «Тальяночка» при МУК «Клуб Железнодорожников»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Клуб  декоративно – прикладного творчества «Берегиня»  при МУК  «Городской Дом Культуры»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Alfa</dc:creator>
  <cp:lastModifiedBy>Alfa</cp:lastModifiedBy>
  <cp:revision>89</cp:revision>
  <dcterms:modified xsi:type="dcterms:W3CDTF">2016-08-26T09:24:02Z</dcterms:modified>
</cp:coreProperties>
</file>