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41"/>
  </p:notesMasterIdLst>
  <p:sldIdLst>
    <p:sldId id="256" r:id="rId2"/>
    <p:sldId id="280" r:id="rId3"/>
    <p:sldId id="286" r:id="rId4"/>
    <p:sldId id="289" r:id="rId5"/>
    <p:sldId id="290" r:id="rId6"/>
    <p:sldId id="291" r:id="rId7"/>
    <p:sldId id="302" r:id="rId8"/>
    <p:sldId id="292" r:id="rId9"/>
    <p:sldId id="293" r:id="rId10"/>
    <p:sldId id="294" r:id="rId11"/>
    <p:sldId id="295" r:id="rId12"/>
    <p:sldId id="296" r:id="rId13"/>
    <p:sldId id="303" r:id="rId14"/>
    <p:sldId id="304" r:id="rId15"/>
    <p:sldId id="305" r:id="rId16"/>
    <p:sldId id="327" r:id="rId17"/>
    <p:sldId id="306" r:id="rId18"/>
    <p:sldId id="307" r:id="rId19"/>
    <p:sldId id="297" r:id="rId20"/>
    <p:sldId id="298" r:id="rId21"/>
    <p:sldId id="300" r:id="rId22"/>
    <p:sldId id="308" r:id="rId23"/>
    <p:sldId id="309" r:id="rId24"/>
    <p:sldId id="310" r:id="rId25"/>
    <p:sldId id="328" r:id="rId26"/>
    <p:sldId id="329" r:id="rId27"/>
    <p:sldId id="330" r:id="rId28"/>
    <p:sldId id="331" r:id="rId29"/>
    <p:sldId id="332" r:id="rId30"/>
    <p:sldId id="312" r:id="rId31"/>
    <p:sldId id="313" r:id="rId32"/>
    <p:sldId id="314" r:id="rId33"/>
    <p:sldId id="315" r:id="rId34"/>
    <p:sldId id="317" r:id="rId35"/>
    <p:sldId id="318" r:id="rId36"/>
    <p:sldId id="321" r:id="rId37"/>
    <p:sldId id="319" r:id="rId38"/>
    <p:sldId id="285" r:id="rId39"/>
    <p:sldId id="333" r:id="rId40"/>
  </p:sldIdLst>
  <p:sldSz cx="9144000" cy="5143500" type="screen16x9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EDF2F9"/>
    <a:srgbClr val="003300"/>
    <a:srgbClr val="BDD9B1"/>
    <a:srgbClr val="D4E6CC"/>
    <a:srgbClr val="F2F6EA"/>
    <a:srgbClr val="7A0000"/>
    <a:srgbClr val="B4C2E6"/>
    <a:srgbClr val="EDF0F9"/>
    <a:srgbClr val="CCD4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95" autoAdjust="0"/>
  </p:normalViewPr>
  <p:slideViewPr>
    <p:cSldViewPr snapToGrid="0">
      <p:cViewPr varScale="1">
        <p:scale>
          <a:sx n="147" d="100"/>
          <a:sy n="147" d="100"/>
        </p:scale>
        <p:origin x="462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0063279741167844E-2"/>
          <c:y val="1.9382781451923754E-2"/>
          <c:w val="0.7361912221600323"/>
          <c:h val="0.8154153502483942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0033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 факт</c:v>
                </c:pt>
                <c:pt idx="1">
                  <c:v>2019 год факт</c:v>
                </c:pt>
                <c:pt idx="2">
                  <c:v>2020 год план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7459.1</c:v>
                </c:pt>
                <c:pt idx="1">
                  <c:v>6988.6</c:v>
                </c:pt>
                <c:pt idx="2">
                  <c:v>7229.8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E9-4897-8673-477423BD1B0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год факт</c:v>
                </c:pt>
                <c:pt idx="1">
                  <c:v>2019 год факт</c:v>
                </c:pt>
                <c:pt idx="2">
                  <c:v>2020 год план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1996.7</c:v>
                </c:pt>
                <c:pt idx="1">
                  <c:v>2934.6</c:v>
                </c:pt>
                <c:pt idx="2">
                  <c:v>3537.3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E9-4897-8673-477423BD1B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6"/>
        <c:overlap val="100"/>
        <c:axId val="506773024"/>
        <c:axId val="506762384"/>
      </c:barChart>
      <c:catAx>
        <c:axId val="50677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506762384"/>
        <c:crosses val="autoZero"/>
        <c:auto val="1"/>
        <c:lblAlgn val="ctr"/>
        <c:lblOffset val="100"/>
        <c:noMultiLvlLbl val="0"/>
      </c:catAx>
      <c:valAx>
        <c:axId val="5067623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minorTickMark val="none"/>
        <c:tickLblPos val="nextTo"/>
        <c:crossAx val="506773024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76770551019971778"/>
          <c:y val="0.25750953031059665"/>
          <c:w val="0.22200739746517983"/>
          <c:h val="0.4025268882307607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87473060183734E-2"/>
          <c:y val="3.41948041521353E-2"/>
          <c:w val="0.91307116849641745"/>
          <c:h val="0.828178457035875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детей-инвалидов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hade val="51000"/>
                    <a:satMod val="130000"/>
                  </a:schemeClr>
                </a:gs>
                <a:gs pos="80000">
                  <a:schemeClr val="accent6">
                    <a:shade val="93000"/>
                    <a:satMod val="130000"/>
                  </a:schemeClr>
                </a:gs>
                <a:gs pos="100000">
                  <a:schemeClr val="accent6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6.3298440248130087E-3"/>
                  <c:y val="1.896330472818267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D0E-47E0-9345-6E378B9D56D1}"/>
                </c:ext>
              </c:extLst>
            </c:dLbl>
            <c:dLbl>
              <c:idx val="1"/>
              <c:layout>
                <c:manualLayout>
                  <c:x val="6.3298440248130087E-3"/>
                  <c:y val="1.9240852462547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D0E-47E0-9345-6E378B9D56D1}"/>
                </c:ext>
              </c:extLst>
            </c:dLbl>
            <c:dLbl>
              <c:idx val="2"/>
              <c:layout>
                <c:manualLayout>
                  <c:x val="1.7183537761336091E-3"/>
                  <c:y val="7.030034126192548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D0E-47E0-9345-6E378B9D56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Лист1!$A$2:$A$4</c:f>
              <c:strCache>
                <c:ptCount val="3"/>
                <c:pt idx="0">
                  <c:v>2018 г.</c:v>
                </c:pt>
                <c:pt idx="1">
                  <c:v>2019 г.</c:v>
                </c:pt>
                <c:pt idx="2">
                  <c:v>2020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4724</c:v>
                </c:pt>
                <c:pt idx="1">
                  <c:v>4884</c:v>
                </c:pt>
                <c:pt idx="2">
                  <c:v>4949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0E-47E0-9345-6E378B9D56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axId val="365565056"/>
        <c:axId val="365556656"/>
      </c:barChart>
      <c:catAx>
        <c:axId val="365565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65556656"/>
        <c:crosses val="autoZero"/>
        <c:auto val="1"/>
        <c:lblAlgn val="ctr"/>
        <c:lblOffset val="100"/>
        <c:noMultiLvlLbl val="0"/>
      </c:catAx>
      <c:valAx>
        <c:axId val="365556656"/>
        <c:scaling>
          <c:orientation val="minMax"/>
          <c:min val="0"/>
        </c:scaling>
        <c:delete val="0"/>
        <c:axPos val="l"/>
        <c:majorGridlines/>
        <c:numFmt formatCode="#,##0" sourceLinked="1"/>
        <c:majorTickMark val="none"/>
        <c:minorTickMark val="none"/>
        <c:tickLblPos val="none"/>
        <c:crossAx val="365565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3033525448494201E-2"/>
          <c:y val="8.3146144433045202E-2"/>
          <c:w val="0.72313824174040098"/>
          <c:h val="0.7846348014627357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 с ОВЗ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2.39713334802222E-2"/>
                  <c:y val="-9.00900581364623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D336-4F95-BC3C-D5517CC4E83C}"/>
                </c:ext>
              </c:extLst>
            </c:dLbl>
            <c:dLbl>
              <c:idx val="1"/>
              <c:layout>
                <c:manualLayout>
                  <c:x val="1.8080317279927642E-2"/>
                  <c:y val="-9.00900581364623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D336-4F95-BC3C-D5517CC4E83C}"/>
                </c:ext>
              </c:extLst>
            </c:dLbl>
            <c:dLbl>
              <c:idx val="2"/>
              <c:layout>
                <c:manualLayout>
                  <c:x val="2.531237578713225E-2"/>
                  <c:y val="-5.364047786485532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336-4F95-BC3C-D5517CC4E83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1866</c:v>
                </c:pt>
                <c:pt idx="1">
                  <c:v>1976</c:v>
                </c:pt>
                <c:pt idx="2">
                  <c:v>2159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336-4F95-BC3C-D5517CC4E8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5562256"/>
        <c:axId val="365563376"/>
        <c:axId val="408471824"/>
      </c:bar3DChart>
      <c:catAx>
        <c:axId val="36556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65563376"/>
        <c:crosses val="autoZero"/>
        <c:auto val="1"/>
        <c:lblAlgn val="ctr"/>
        <c:lblOffset val="100"/>
        <c:noMultiLvlLbl val="0"/>
      </c:catAx>
      <c:valAx>
        <c:axId val="365563376"/>
        <c:scaling>
          <c:orientation val="minMax"/>
          <c:max val="240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crossAx val="365562256"/>
        <c:crosses val="autoZero"/>
        <c:crossBetween val="between"/>
        <c:majorUnit val="400"/>
        <c:minorUnit val="100"/>
      </c:valAx>
      <c:serAx>
        <c:axId val="408471824"/>
        <c:scaling>
          <c:orientation val="minMax"/>
        </c:scaling>
        <c:delete val="1"/>
        <c:axPos val="b"/>
        <c:majorTickMark val="none"/>
        <c:minorTickMark val="none"/>
        <c:tickLblPos val="none"/>
        <c:crossAx val="365563376"/>
        <c:crosses val="autoZero"/>
      </c:ser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136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9185232159733531E-2"/>
          <c:y val="3.79980654980889E-3"/>
          <c:w val="0.83390212442394895"/>
          <c:h val="0.8637205993289044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Дети</c:v>
                </c:pt>
              </c:strCache>
            </c:strRef>
          </c:tx>
          <c:explosion val="15"/>
          <c:dLbls>
            <c:dLbl>
              <c:idx val="0"/>
              <c:layout>
                <c:manualLayout>
                  <c:x val="0.1316844240720845"/>
                  <c:y val="-7.858975500826803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2F1-4F69-87CA-0789284732BC}"/>
                </c:ext>
              </c:extLst>
            </c:dLbl>
            <c:dLbl>
              <c:idx val="1"/>
              <c:layout>
                <c:manualLayout>
                  <c:x val="-0.2363528618616493"/>
                  <c:y val="1.384942613100524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166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2F1-4F69-87CA-0789284732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Мальчики - 310 (65,2%)</c:v>
                </c:pt>
                <c:pt idx="1">
                  <c:v>Девочки - 166 (34,8%)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310</c:v>
                </c:pt>
                <c:pt idx="1">
                  <c:v>161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F1-4F69-87CA-0789284732B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1.0276104309492953E-2"/>
          <c:y val="0.70368861122706183"/>
          <c:w val="0.96809099634039675"/>
          <c:h val="0.22476470342061292"/>
        </c:manualLayout>
      </c:layout>
      <c:overlay val="0"/>
    </c:legend>
    <c:plotVisOnly val="1"/>
    <c:dispBlanksAs val="zero"/>
    <c:showDLblsOverMax val="0"/>
  </c:chart>
  <c:txPr>
    <a:bodyPr/>
    <a:lstStyle/>
    <a:p>
      <a:pPr>
        <a:defRPr sz="18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1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83E5-49D6-A7B3-0881EE112CFA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83E5-49D6-A7B3-0881EE112CFA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5-83E5-49D6-A7B3-0881EE112CFA}"/>
              </c:ext>
            </c:extLst>
          </c:dPt>
          <c:dPt>
            <c:idx val="3"/>
            <c:invertIfNegative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7-83E5-49D6-A7B3-0881EE112CFA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83E5-49D6-A7B3-0881EE112CFA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83E5-49D6-A7B3-0881EE112CFA}"/>
              </c:ext>
            </c:extLst>
          </c:dPt>
          <c:dLbls>
            <c:dLbl>
              <c:idx val="0"/>
              <c:layout>
                <c:manualLayout>
                  <c:x val="-1.5791567271022881E-2"/>
                  <c:y val="-4.715639285690390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2480657810899143E-2"/>
                      <c:h val="9.385136934063291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83E5-49D6-A7B3-0881EE112CFA}"/>
                </c:ext>
              </c:extLst>
            </c:dLbl>
            <c:dLbl>
              <c:idx val="1"/>
              <c:layout>
                <c:manualLayout>
                  <c:x val="-1.8618322262345204E-2"/>
                  <c:y val="-6.5847875759521737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3E5-49D6-A7B3-0881EE112CFA}"/>
                </c:ext>
              </c:extLst>
            </c:dLbl>
            <c:dLbl>
              <c:idx val="2"/>
              <c:layout>
                <c:manualLayout>
                  <c:x val="-1.2443587235459484E-2"/>
                  <c:y val="-8.237852930740681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4961315621798285E-2"/>
                      <c:h val="7.75009565635191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83E5-49D6-A7B3-0881EE112CFA}"/>
                </c:ext>
              </c:extLst>
            </c:dLbl>
            <c:dLbl>
              <c:idx val="3"/>
              <c:layout>
                <c:manualLayout>
                  <c:x val="-2.8934090661654848E-2"/>
                  <c:y val="-6.393251261292579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60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2795938434405008E-2"/>
                      <c:h val="7.75009565635191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83E5-49D6-A7B3-0881EE112CFA}"/>
                </c:ext>
              </c:extLst>
            </c:dLbl>
            <c:dLbl>
              <c:idx val="4"/>
              <c:layout>
                <c:manualLayout>
                  <c:x val="-1.8601920100338769E-2"/>
                  <c:y val="-5.960108391968330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4460622445345093E-2"/>
                      <c:h val="7.750095656351917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9-83E5-49D6-A7B3-0881EE112CFA}"/>
                </c:ext>
              </c:extLst>
            </c:dLbl>
            <c:dLbl>
              <c:idx val="5"/>
              <c:layout>
                <c:manualLayout>
                  <c:x val="-7.9689106198821469E-2"/>
                  <c:y val="-5.0163581373815847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258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83E5-49D6-A7B3-0881EE112CF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до 1 года</c:v>
                </c:pt>
                <c:pt idx="1">
                  <c:v>от 1 года до 3 лет</c:v>
                </c:pt>
                <c:pt idx="2">
                  <c:v>от 3 лет до 5 лет</c:v>
                </c:pt>
                <c:pt idx="3">
                  <c:v>от 5 лет до 10 лет</c:v>
                </c:pt>
                <c:pt idx="4">
                  <c:v>от 10 лет до 14 лет</c:v>
                </c:pt>
                <c:pt idx="5">
                  <c:v>от 14 лет до 18 лет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</c:v>
                </c:pt>
                <c:pt idx="1">
                  <c:v>23</c:v>
                </c:pt>
                <c:pt idx="2">
                  <c:v>19</c:v>
                </c:pt>
                <c:pt idx="3">
                  <c:v>67</c:v>
                </c:pt>
                <c:pt idx="4">
                  <c:v>93</c:v>
                </c:pt>
                <c:pt idx="5">
                  <c:v>293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83E5-49D6-A7B3-0881EE112C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8925568"/>
        <c:axId val="368931168"/>
        <c:axId val="0"/>
      </c:bar3DChart>
      <c:catAx>
        <c:axId val="368925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lnSpc>
                <a:spcPts val="1700"/>
              </a:lnSpc>
              <a:defRPr sz="18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368931168"/>
        <c:crosses val="autoZero"/>
        <c:auto val="1"/>
        <c:lblAlgn val="ctr"/>
        <c:lblOffset val="100"/>
        <c:noMultiLvlLbl val="0"/>
      </c:catAx>
      <c:valAx>
        <c:axId val="368931168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one"/>
        <c:crossAx val="368925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3310535309036001E-2"/>
          <c:y val="0.26197877738945746"/>
          <c:w val="0.84617178761517953"/>
          <c:h val="0.5774598144135041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2700"/>
          </c:spPr>
          <c:explosion val="1"/>
          <c:dPt>
            <c:idx val="0"/>
            <c:bubble3D val="0"/>
            <c:spPr>
              <a:solidFill>
                <a:schemeClr val="accent3"/>
              </a:solidFill>
              <a:ln w="12700">
                <a:solidFill>
                  <a:schemeClr val="lt1"/>
                </a:solidFill>
              </a:ln>
              <a:effectLst/>
              <a:sp3d contourW="127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501F-4481-A9F7-DEED8580384F}"/>
              </c:ext>
            </c:extLst>
          </c:dPt>
          <c:dPt>
            <c:idx val="1"/>
            <c:bubble3D val="0"/>
            <c:explosion val="1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2700">
                <a:solidFill>
                  <a:schemeClr val="lt1"/>
                </a:solidFill>
              </a:ln>
              <a:effectLst/>
              <a:sp3d contourW="127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501F-4481-A9F7-DEED8580384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186</c:v>
                </c:pt>
                <c:pt idx="1">
                  <c:v>324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01F-4481-A9F7-DEED858038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7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0.07441</cdr:x>
      <cdr:y>0.55176</cdr:y>
    </cdr:from>
    <cdr:to>
      <cdr:x>0.21413</cdr:x>
      <cdr:y>0.64686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387524" y="1902804"/>
          <a:ext cx="727656" cy="32796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1pPr>
          <a:lvl2pPr marL="457189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2pPr>
          <a:lvl3pPr marL="914377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3pPr>
          <a:lvl4pPr marL="1371566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4pPr>
          <a:lvl5pPr marL="1828754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5pPr>
          <a:lvl6pPr marL="2285943" algn="l" defTabSz="914377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6pPr>
          <a:lvl7pPr marL="2743131" algn="l" defTabSz="914377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7pPr>
          <a:lvl8pPr marL="3200320" algn="l" defTabSz="914377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8pPr>
          <a:lvl9pPr marL="3657509" algn="l" defTabSz="914377" rtl="0" eaLnBrk="1" latinLnBrk="0" hangingPunct="1">
            <a:defRPr kern="1200">
              <a:solidFill>
                <a:schemeClr val="tx1"/>
              </a:solidFill>
              <a:latin typeface="Arial" panose="020B0604020202020204" pitchFamily="34" charset="0"/>
              <a:ea typeface="+mn-ea"/>
              <a:cs typeface="+mn-cs"/>
            </a:defRPr>
          </a:lvl9pPr>
        </a:lstStyle>
        <a:p xmlns:a="http://schemas.openxmlformats.org/drawingml/2006/main">
          <a:pPr>
            <a:defRPr/>
          </a:pPr>
          <a:r>
            <a:rPr lang="ru-RU" sz="1800" b="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(0,8%)</a:t>
          </a:r>
          <a:endParaRPr lang="ru-RU" sz="1800" b="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60" cy="498136"/>
          </a:xfrm>
          <a:prstGeom prst="rect">
            <a:avLst/>
          </a:prstGeom>
        </p:spPr>
        <p:txBody>
          <a:bodyPr vert="horz" lIns="91686" tIns="45843" rIns="91686" bIns="4584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60" cy="498136"/>
          </a:xfrm>
          <a:prstGeom prst="rect">
            <a:avLst/>
          </a:prstGeom>
        </p:spPr>
        <p:txBody>
          <a:bodyPr vert="horz" lIns="91686" tIns="45843" rIns="91686" bIns="45843" rtlCol="0"/>
          <a:lstStyle>
            <a:lvl1pPr algn="r">
              <a:defRPr sz="1200"/>
            </a:lvl1pPr>
          </a:lstStyle>
          <a:p>
            <a:fld id="{AEC8538A-4ECC-45E3-B0F2-BA029BE437D4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86" tIns="45843" rIns="91686" bIns="4584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686" tIns="45843" rIns="91686" bIns="4584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2"/>
            <a:ext cx="2945660" cy="498135"/>
          </a:xfrm>
          <a:prstGeom prst="rect">
            <a:avLst/>
          </a:prstGeom>
        </p:spPr>
        <p:txBody>
          <a:bodyPr vert="horz" lIns="91686" tIns="45843" rIns="91686" bIns="4584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60" cy="498135"/>
          </a:xfrm>
          <a:prstGeom prst="rect">
            <a:avLst/>
          </a:prstGeom>
        </p:spPr>
        <p:txBody>
          <a:bodyPr vert="horz" lIns="91686" tIns="45843" rIns="91686" bIns="45843" rtlCol="0" anchor="b"/>
          <a:lstStyle>
            <a:lvl1pPr algn="r">
              <a:defRPr sz="1200"/>
            </a:lvl1pPr>
          </a:lstStyle>
          <a:p>
            <a:fld id="{3DBB7DAD-EDB5-4B04-B333-E7960631A10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565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BB7DAD-EDB5-4B04-B333-E7960631A105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34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9B23-5A02-4E26-A30F-FF6004B051B3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08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0DE302-F834-4385-A207-336B652E3535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795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EACE0-78DC-4D43-8360-3721E97301EC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044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AAE6C-CC29-44A0-A819-504FF85B7871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108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C399E-F54F-407A-8E5C-3132A45AF586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2223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61C78-65B4-429A-BA6C-CFC6F43CA928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743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B51BB-5EEC-43BA-A779-4B1A6B28847B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73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83699-D9F0-4A99-86B4-CE97D9C7C287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053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1AEF0-1019-42AA-BF6E-F2B28E2AD173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566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34AAAF-9734-4A95-9A06-33A781E21000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419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5638-42D3-4769-A6D8-58615E2E922C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448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79033-AA09-4052-BE8D-F949C0B57986}" type="datetime1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744D8-5D24-40B5-8211-596EBBEF60D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756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.pn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image" Target="../media/image27.jp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png"/><Relationship Id="rId5" Type="http://schemas.openxmlformats.org/officeDocument/2006/relationships/image" Target="../media/image29.jpe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image" Target="../media/image4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2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emf"/><Relationship Id="rId7" Type="http://schemas.openxmlformats.org/officeDocument/2006/relationships/image" Target="../media/image6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emf"/><Relationship Id="rId9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hyperlink" Target="https://www.tver.ru/upload/iblock/5d6/DSC_9198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4"/>
          <p:cNvSpPr txBox="1">
            <a:spLocks/>
          </p:cNvSpPr>
          <p:nvPr/>
        </p:nvSpPr>
        <p:spPr>
          <a:xfrm>
            <a:off x="1012598" y="1030279"/>
            <a:ext cx="7835374" cy="333116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ts val="2900"/>
              </a:lnSpc>
              <a:spcBef>
                <a:spcPts val="0"/>
              </a:spcBef>
              <a:buNone/>
            </a:pPr>
            <a:endParaRPr lang="ru-RU" sz="29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593604" y="4361444"/>
            <a:ext cx="66733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ru-RU" sz="1600" b="1" dirty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16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Тверь </a:t>
            </a:r>
          </a:p>
          <a:p>
            <a:pPr algn="ctr" defTabSz="914400">
              <a:defRPr/>
            </a:pPr>
            <a:r>
              <a:rPr lang="en-US" sz="16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600" b="1" dirty="0" smtClean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февраля 2020 года</a:t>
            </a:r>
            <a:endParaRPr lang="ru-RU" sz="1600" b="1" dirty="0">
              <a:solidFill>
                <a:srgbClr val="A88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003969" y="270387"/>
            <a:ext cx="6382567" cy="66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rgbClr val="A88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МИНИСТЕРСТВО СОЦИАЛЬНОЙ ЗАЩИТЫ НАСЕЛЕНИЯ ТВЕРСКОЙ ОБЛАСТИ </a:t>
            </a:r>
          </a:p>
          <a:p>
            <a:pPr>
              <a:defRPr/>
            </a:pPr>
            <a:endParaRPr lang="ru-RU" b="1" dirty="0">
              <a:solidFill>
                <a:srgbClr val="A88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6360" y="1657493"/>
            <a:ext cx="75351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Итоги работы Министерства социальной защиты населения Тверской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области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2019 году и задачи на 2020 год</a:t>
            </a:r>
          </a:p>
        </p:txBody>
      </p:sp>
    </p:spTree>
    <p:extLst>
      <p:ext uri="{BB962C8B-B14F-4D97-AF65-F5344CB8AC3E}">
        <p14:creationId xmlns:p14="http://schemas.microsoft.com/office/powerpoint/2010/main" val="1728225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47328"/>
            <a:ext cx="73272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 МНОГОДЕТНЫХ СЕМЕЙ, ВВЕДЕНЫХ С 2020 ГОДА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10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946416" y="173157"/>
            <a:ext cx="1028972" cy="84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012599" y="2244432"/>
            <a:ext cx="7748780" cy="468000"/>
          </a:xfrm>
          <a:prstGeom prst="roundRect">
            <a:avLst>
              <a:gd name="adj" fmla="val 2996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72000" rtlCol="0" anchor="ctr"/>
          <a:lstStyle/>
          <a:p>
            <a:pPr marL="285750" indent="-285750" algn="just">
              <a:lnSpc>
                <a:spcPts val="15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Освобождение от уплаты транспортного налога на одно легковое транспортное средство (до 250 лошадиных сил) для многодетной семьи</a:t>
            </a:r>
            <a:endParaRPr lang="ru-RU" sz="17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12598" y="1581755"/>
            <a:ext cx="7748781" cy="635128"/>
          </a:xfrm>
          <a:prstGeom prst="roundRect">
            <a:avLst>
              <a:gd name="adj" fmla="val 400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72000" rtlCol="0" anchor="ctr"/>
          <a:lstStyle/>
          <a:p>
            <a:pPr marL="252000" indent="-252000" algn="just">
              <a:lnSpc>
                <a:spcPts val="15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Увеличение доли </a:t>
            </a:r>
            <a:r>
              <a:rPr lang="ru-RU" sz="17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областного бюджета на предоставление  субсидий муниципальным образованиям на обеспечение жилыми помещениями многодетных семей с 70% до 80%</a:t>
            </a:r>
            <a:endParaRPr lang="ru-RU" sz="17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12598" y="1053887"/>
            <a:ext cx="7748781" cy="492117"/>
          </a:xfrm>
          <a:prstGeom prst="roundRect">
            <a:avLst>
              <a:gd name="adj" fmla="val 2996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72000" rtlCol="0" anchor="ctr"/>
          <a:lstStyle/>
          <a:p>
            <a:pPr marL="216000" indent="-216000" algn="just">
              <a:lnSpc>
                <a:spcPts val="15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Компенсация на изготовление и ремонт зубных протезов для матерей из </a:t>
            </a: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многодетных семей</a:t>
            </a:r>
            <a:endParaRPr lang="ru-RU" sz="17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12598" y="2743505"/>
            <a:ext cx="7748781" cy="468000"/>
          </a:xfrm>
          <a:prstGeom prst="roundRect">
            <a:avLst>
              <a:gd name="adj" fmla="val 529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72000" rtlCol="0" anchor="ctr"/>
          <a:lstStyle/>
          <a:p>
            <a:pPr marL="252000" indent="-252000" algn="just">
              <a:lnSpc>
                <a:spcPts val="1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муниципальным образования по установлению льгот по налогу на имущество и земельному налогу для многодетных семей</a:t>
            </a:r>
            <a:endParaRPr lang="ru-RU" sz="17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12598" y="3244589"/>
            <a:ext cx="7748781" cy="504000"/>
          </a:xfrm>
          <a:prstGeom prst="roundRect">
            <a:avLst>
              <a:gd name="adj" fmla="val 2696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rtlCol="0" anchor="t" anchorCtr="0"/>
          <a:lstStyle/>
          <a:p>
            <a:pPr marL="216000" indent="-216000" algn="just">
              <a:lnSpc>
                <a:spcPts val="1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 награды Тверской области для мужчин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почетный знак «Слава отца»)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12598" y="3781673"/>
            <a:ext cx="7748781" cy="1214245"/>
          </a:xfrm>
          <a:prstGeom prst="roundRect">
            <a:avLst>
              <a:gd name="adj" fmla="val 2696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36000" rtlCol="0" anchor="t" anchorCtr="0"/>
          <a:lstStyle/>
          <a:p>
            <a:pPr marL="216000" indent="-216000" algn="just">
              <a:lnSpc>
                <a:spcPts val="16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Изменился размер социальной выплаты при рождении (усыновлении) детей молодым семьям, приобретающим жилье с использованием ипотеки:</a:t>
            </a:r>
            <a:endPara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262106" y="4203918"/>
            <a:ext cx="5472000" cy="792000"/>
          </a:xfrm>
          <a:prstGeom prst="roundRect">
            <a:avLst>
              <a:gd name="adj" fmla="val 5933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85750" indent="-285750" algn="just">
              <a:lnSpc>
                <a:spcPts val="1700"/>
              </a:lnSpc>
              <a:buFont typeface="Wingdings" panose="05000000000000000000" pitchFamily="2" charset="2"/>
              <a:buChar char="ü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азмер 200 тыс. руб. – при рождении 1-го ребенка;</a:t>
            </a:r>
          </a:p>
          <a:p>
            <a:pPr marL="285750" indent="-285750" algn="just">
              <a:lnSpc>
                <a:spcPts val="1700"/>
              </a:lnSpc>
              <a:buFont typeface="Wingdings" panose="05000000000000000000" pitchFamily="2" charset="2"/>
              <a:buChar char="ü"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азмер 300 тыс. руб. – при рождении 2-го ребенка;</a:t>
            </a:r>
          </a:p>
          <a:p>
            <a:pPr marL="285750" indent="-285750" algn="just">
              <a:lnSpc>
                <a:spcPts val="1700"/>
              </a:lnSpc>
              <a:spcAft>
                <a:spcPts val="400"/>
              </a:spcAft>
              <a:buFont typeface="Wingdings" panose="05000000000000000000" pitchFamily="2" charset="2"/>
              <a:buChar char="ü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500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 – при рождении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3-го ребенка.</a:t>
            </a:r>
          </a:p>
        </p:txBody>
      </p:sp>
    </p:spTree>
    <p:extLst>
      <p:ext uri="{BB962C8B-B14F-4D97-AF65-F5344CB8AC3E}">
        <p14:creationId xmlns:p14="http://schemas.microsoft.com/office/powerpoint/2010/main" val="240880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5192" y="260299"/>
            <a:ext cx="72633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ДОПОЛНИТЕЛЬНЫЕ МЕРЫ СОЦИАЛЬНОЙ ПОДДЕРЖКИ МНОГОДЕТНЫХ СЕМЕЙ, ПЛАНИРУЕМЫЕ В 2020ГОДУ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11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946416" y="173157"/>
            <a:ext cx="1028972" cy="847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1000100" y="1861566"/>
            <a:ext cx="7740000" cy="758417"/>
          </a:xfrm>
          <a:prstGeom prst="roundRect">
            <a:avLst>
              <a:gd name="adj" fmla="val 400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72000" rtlCol="0" anchor="ctr"/>
          <a:lstStyle/>
          <a:p>
            <a:pPr marL="285750" indent="-285750" algn="just">
              <a:lnSpc>
                <a:spcPts val="1600"/>
              </a:lnSpc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субсидии многодетным семьям с 5 и более детьми при приобретении транспортного средства на частичное возмещение (до 50 %) его стоимости, но не более 1 млн руб. </a:t>
            </a:r>
            <a:endParaRPr lang="ru-RU" sz="1700" i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1051956"/>
            <a:ext cx="7740000" cy="776844"/>
          </a:xfrm>
          <a:prstGeom prst="roundRect">
            <a:avLst>
              <a:gd name="adj" fmla="val 529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rIns="72000" rtlCol="0" anchor="ctr"/>
          <a:lstStyle/>
          <a:p>
            <a:pPr marL="285750" indent="-285750" algn="just">
              <a:lnSpc>
                <a:spcPts val="16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сертификата на приобретение школьной формы для детей из многодетных семей при поступлении (переводе) ребенка в первый и пятые классы на сумму 5 000 руб.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100" y="2658224"/>
            <a:ext cx="7740000" cy="547570"/>
          </a:xfrm>
          <a:prstGeom prst="roundRect">
            <a:avLst>
              <a:gd name="adj" fmla="val 599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36000" rtlCol="0" anchor="ctr"/>
          <a:lstStyle/>
          <a:p>
            <a:pPr marL="216000" indent="-216000" algn="just">
              <a:lnSpc>
                <a:spcPts val="1700"/>
              </a:lnSpc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Введение ежегодной денежной премии победителям регионального этапа всероссийского конкурса «Семья года» в размере 100 тыс. руб.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3244035"/>
            <a:ext cx="7740000" cy="1764000"/>
          </a:xfrm>
          <a:prstGeom prst="roundRect">
            <a:avLst>
              <a:gd name="adj" fmla="val 158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72000" rIns="72000" rtlCol="0" anchor="ctr"/>
          <a:lstStyle/>
          <a:p>
            <a:pPr marL="285750" indent="-285750" algn="just">
              <a:lnSpc>
                <a:spcPts val="1600"/>
              </a:lnSpc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ежегодного конкурса для многодетных семей «Лучшее семейное подворье».</a:t>
            </a:r>
          </a:p>
          <a:p>
            <a:pPr marR="198115" algn="ctr">
              <a:lnSpc>
                <a:spcPts val="1600"/>
              </a:lnSpc>
              <a:spcAft>
                <a:spcPts val="300"/>
              </a:spcAft>
            </a:pPr>
            <a:r>
              <a:rPr lang="ru-RU" sz="1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Поощрение победителей:</a:t>
            </a:r>
          </a:p>
          <a:p>
            <a:pPr marR="198115" algn="just">
              <a:lnSpc>
                <a:spcPts val="1600"/>
              </a:lnSpc>
              <a:spcAft>
                <a:spcPts val="300"/>
              </a:spcAft>
            </a:pPr>
            <a:r>
              <a:rPr lang="ru-RU" sz="1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место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микроавтобус Газель; </a:t>
            </a:r>
          </a:p>
          <a:p>
            <a:pPr marR="198115" algn="just">
              <a:lnSpc>
                <a:spcPts val="1600"/>
              </a:lnSpc>
              <a:spcAft>
                <a:spcPts val="300"/>
              </a:spcAft>
            </a:pPr>
            <a:r>
              <a:rPr lang="ru-RU" sz="1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место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легковой автомобиль;</a:t>
            </a:r>
          </a:p>
          <a:p>
            <a:pPr marR="198115">
              <a:lnSpc>
                <a:spcPts val="1600"/>
              </a:lnSpc>
            </a:pPr>
            <a:r>
              <a:rPr lang="ru-RU" sz="1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место </a:t>
            </a:r>
            <a:r>
              <a:rPr lang="ru-RU" sz="1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бытовая техника, техника для обработки приусадебного хозяйства.</a:t>
            </a:r>
            <a:endParaRPr lang="ru-RU" sz="1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51446"/>
            <a:ext cx="7093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ЕЖЕМЕСЯЧНАЯ ВЫПЛАТА СЕМЬЯМ В СВЯЗИ </a:t>
            </a:r>
            <a:b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 РОЖДЕНИЕМ (УСЫНОВЛЕНИЕМ) ПЕРВОГО РЕБЕНКА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12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2" descr="https://png.pngtree.com/element_origin_min_pic/00/09/32/6756a070eb26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313" y="125211"/>
            <a:ext cx="982583" cy="1002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688235" y="1054146"/>
            <a:ext cx="4340914" cy="297085"/>
          </a:xfrm>
          <a:prstGeom prst="roundRect">
            <a:avLst>
              <a:gd name="adj" fmla="val 3993"/>
            </a:avLst>
          </a:prstGeom>
          <a:noFill/>
          <a:ln w="1905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4000" tIns="0" rIns="54000" rtlCol="0" anchor="ctr"/>
          <a:lstStyle/>
          <a:p>
            <a:pPr algn="ctr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ведена с 2018 годам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9304" y="1940235"/>
            <a:ext cx="7797469" cy="545868"/>
          </a:xfrm>
          <a:prstGeom prst="roundRect">
            <a:avLst>
              <a:gd name="adj" fmla="val 30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Ins="72000" rtlCol="0" anchor="ctr"/>
          <a:lstStyle/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10 710 руб./мес. </a:t>
            </a:r>
          </a:p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получателей –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4 471</a:t>
            </a:r>
            <a:r>
              <a:rPr lang="ru-RU" sz="1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семья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9304" y="2521232"/>
            <a:ext cx="7797469" cy="311951"/>
          </a:xfrm>
          <a:prstGeom prst="roundRect">
            <a:avLst>
              <a:gd name="adj" fmla="val 527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ts val="1600"/>
              </a:lnSpc>
              <a:spcAft>
                <a:spcPts val="6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выплаты до достижения ребенком 1,5 лет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9305" y="1395096"/>
            <a:ext cx="7797469" cy="507757"/>
          </a:xfrm>
          <a:prstGeom prst="roundRect">
            <a:avLst>
              <a:gd name="adj" fmla="val 630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18000" rtlCol="0" anchor="t" anchorCtr="0"/>
          <a:lstStyle/>
          <a:p>
            <a:pPr>
              <a:lnSpc>
                <a:spcPts val="16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назначения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9306" y="2868312"/>
            <a:ext cx="2596414" cy="1587930"/>
          </a:xfrm>
          <a:prstGeom prst="roundRect">
            <a:avLst>
              <a:gd name="adj" fmla="val 3440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4000" rIns="54000" rtlCol="0" anchor="ctr"/>
          <a:lstStyle/>
          <a:p>
            <a:pPr algn="ctr">
              <a:lnSpc>
                <a:spcPts val="16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с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68885" y="2868312"/>
            <a:ext cx="4837887" cy="575283"/>
          </a:xfrm>
          <a:prstGeom prst="roundRect">
            <a:avLst>
              <a:gd name="adj" fmla="val 5933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16000" indent="-216000" algn="just">
              <a:lnSpc>
                <a:spcPts val="1800"/>
              </a:lnSpc>
              <a:buFont typeface="+mj-lt"/>
              <a:buAutoNum type="arabicPeriod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среднедушевого дохода до 2 ПМ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(23 782 руб.)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55177" y="4519632"/>
            <a:ext cx="7680934" cy="478038"/>
          </a:xfrm>
          <a:prstGeom prst="roundRect">
            <a:avLst>
              <a:gd name="adj" fmla="val 7104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177800" algn="ctr">
              <a:lnSpc>
                <a:spcPts val="1500"/>
              </a:lnSpc>
            </a:pPr>
            <a:r>
              <a:rPr lang="ru-RU" sz="1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Прогнозируется увеличение количества получателей на 2020 год </a:t>
            </a:r>
            <a:br>
              <a:rPr lang="ru-RU" sz="1800" b="1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 1,5 тысячи человек</a:t>
            </a:r>
            <a:endParaRPr lang="ru-RU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968885" y="3478724"/>
            <a:ext cx="4837888" cy="554054"/>
          </a:xfrm>
          <a:prstGeom prst="roundRect">
            <a:avLst>
              <a:gd name="adj" fmla="val 7097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16000" indent="-216000" algn="just">
              <a:lnSpc>
                <a:spcPts val="1800"/>
              </a:lnSpc>
              <a:buFont typeface="+mj-lt"/>
              <a:buAutoNum type="arabicPeriod" startAt="2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выплаты до достижения ребенком 3 лет.</a:t>
            </a:r>
          </a:p>
        </p:txBody>
      </p:sp>
      <p:sp>
        <p:nvSpPr>
          <p:cNvPr id="16" name="Шеврон 15"/>
          <p:cNvSpPr/>
          <p:nvPr/>
        </p:nvSpPr>
        <p:spPr>
          <a:xfrm>
            <a:off x="3667249" y="3155953"/>
            <a:ext cx="180000" cy="937225"/>
          </a:xfrm>
          <a:prstGeom prst="chevron">
            <a:avLst/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968885" y="4067907"/>
            <a:ext cx="4837886" cy="388335"/>
          </a:xfrm>
          <a:prstGeom prst="roundRect">
            <a:avLst>
              <a:gd name="adj" fmla="val 7097"/>
            </a:avLst>
          </a:prstGeom>
          <a:solidFill>
            <a:srgbClr val="FFFFCC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65113" indent="-265113" algn="just">
              <a:lnSpc>
                <a:spcPts val="1800"/>
              </a:lnSpc>
              <a:buFont typeface="+mj-lt"/>
              <a:buAutoNum type="arabicPeriod" startAt="3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выплаты – 11 399 руб./мес.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383488" y="1374503"/>
            <a:ext cx="5352623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700"/>
              </a:lnSpc>
            </a:pPr>
            <a:r>
              <a:rPr lang="ru-RU" sz="1800" dirty="0" smtClean="0">
                <a:latin typeface="Times New Roman" pitchFamily="18" charset="0"/>
                <a:cs typeface="Times New Roman" panose="02020603050405020304" pitchFamily="18" charset="0"/>
              </a:rPr>
              <a:t>среднедушевой доход - 1,5 - кратная величина прожиточного минимума </a:t>
            </a:r>
            <a:r>
              <a:rPr lang="ru-RU" sz="1800" i="1" dirty="0" smtClean="0">
                <a:latin typeface="Times New Roman" pitchFamily="18" charset="0"/>
                <a:cs typeface="Times New Roman" panose="02020603050405020304" pitchFamily="18" charset="0"/>
              </a:rPr>
              <a:t>(в 2019 году – 16 432  руб.)</a:t>
            </a:r>
            <a:endParaRPr lang="ru-RU" sz="1800" b="1" i="1" cap="all" dirty="0" smtClean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87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94275"/>
            <a:ext cx="813880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УЧРЕЖДЕНИЯ, КОТОРЫЕ ОБЕСПЕЧИЛИ НАЗНАЧЕНИЕ ЕЖЕМЕСЯЧНОЙ ВЫПЛАТЫ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ПЕРВОГО РЕБЕНКА, МЕНЕЕ 100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%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13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5091314"/>
              </p:ext>
            </p:extLst>
          </p:nvPr>
        </p:nvGraphicFramePr>
        <p:xfrm>
          <a:off x="1065607" y="1027947"/>
          <a:ext cx="3744000" cy="39345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722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ГКУ «ЦСПН»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ru-RU" sz="14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Прекра-щено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2019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Вновь</a:t>
                      </a: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назначено</a:t>
                      </a:r>
                    </a:p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2020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Тверская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1 357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Зубцовский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Ржев и Ржевский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Бежецкий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Старицкий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Торжок и </a:t>
                      </a: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Торжокский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Бельский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Оленинский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Сонковский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Максатихинский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Бологовский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304312"/>
              </p:ext>
            </p:extLst>
          </p:nvPr>
        </p:nvGraphicFramePr>
        <p:xfrm>
          <a:off x="4856716" y="1027947"/>
          <a:ext cx="3816000" cy="39756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3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5722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ГКУ «ЦСПН»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ru-RU" sz="1400" b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Прекра-щено</a:t>
                      </a: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 fontAlgn="ctr">
                        <a:lnSpc>
                          <a:spcPts val="1300"/>
                        </a:lnSpc>
                      </a:pP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2019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Вновь</a:t>
                      </a: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назначено</a:t>
                      </a:r>
                    </a:p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 2020 году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Андреапольский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муниципальный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округ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766283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Кесовогорский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Фировский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Сандовский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Удомельский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Весьегонский муниципальный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Западнодвинский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Селижаровский</a:t>
                      </a: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Конаковский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100"/>
                        </a:lnSpc>
                      </a:pPr>
                      <a:r>
                        <a:rPr lang="ru-RU" sz="1400" b="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Тверь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54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5192" y="250853"/>
            <a:ext cx="74828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ЕЖЕМЕСЯЧНАЯ ВЫПЛАТА НА ДЕТЕЙ В ВОЗРАСТЕ </a:t>
            </a:r>
          </a:p>
          <a:p>
            <a:pPr algn="ctr">
              <a:defRPr/>
            </a:pP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ОТ ТРЕХ ДО СЕМИ ЛЕТ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14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2" descr="https://png.pngtree.com/element_origin_min_pic/00/09/32/6756a070eb26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313" y="125211"/>
            <a:ext cx="982583" cy="1002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019977" y="1745193"/>
            <a:ext cx="7786091" cy="612000"/>
          </a:xfrm>
          <a:prstGeom prst="roundRect">
            <a:avLst>
              <a:gd name="adj" fmla="val 30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Ins="72000" rtlCol="0" anchor="ctr"/>
          <a:lstStyle/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–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0,5 величины прожиточного минимума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</a:p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5 699,5 руб./мес.  </a:t>
            </a: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 2 квартал 2019 года)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19978" y="1021532"/>
            <a:ext cx="7786091" cy="684000"/>
          </a:xfrm>
          <a:prstGeom prst="roundRect">
            <a:avLst>
              <a:gd name="adj" fmla="val 630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18000" rtlCol="0" anchor="t" anchorCtr="0"/>
          <a:lstStyle/>
          <a:p>
            <a:pPr marL="2417763" indent="-2417763" algn="just">
              <a:lnSpc>
                <a:spcPts val="16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Критерий назначения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среднедушевой доход семьи не превышает величину 1 прожиточного минимума на душу населения </a:t>
            </a:r>
          </a:p>
          <a:p>
            <a:pPr marL="2417763" algn="just">
              <a:lnSpc>
                <a:spcPts val="1600"/>
              </a:lnSpc>
            </a:pPr>
            <a:r>
              <a:rPr lang="ru-RU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(за 2 квартал 2019 года – 10 979,60 руб.)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19978" y="3120515"/>
            <a:ext cx="2876161" cy="1282045"/>
          </a:xfrm>
          <a:prstGeom prst="roundRect">
            <a:avLst>
              <a:gd name="adj" fmla="val 344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4000" rIns="54000" rtlCol="0" anchor="ctr"/>
          <a:lstStyle/>
          <a:p>
            <a:pPr algn="ctr">
              <a:lnSpc>
                <a:spcPts val="16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услуги по назначению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05947" y="3120515"/>
            <a:ext cx="4600120" cy="288000"/>
          </a:xfrm>
          <a:prstGeom prst="roundRect">
            <a:avLst>
              <a:gd name="adj" fmla="val 59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ts val="1600"/>
              </a:lnSpc>
              <a:spcAft>
                <a:spcPts val="600"/>
              </a:spcAft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осуществляться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 июля 2020 года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29182" y="4442221"/>
            <a:ext cx="7680934" cy="504894"/>
          </a:xfrm>
          <a:prstGeom prst="roundRect">
            <a:avLst>
              <a:gd name="adj" fmla="val 7104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Сбор всех необходимых документов будет осуществляться строго по межведомственным запросам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05947" y="3435931"/>
            <a:ext cx="4600119" cy="468000"/>
          </a:xfrm>
          <a:prstGeom prst="roundRect">
            <a:avLst>
              <a:gd name="adj" fmla="val 709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ts val="16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распространяться на правоотношения, возникшие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 января 2020 года</a:t>
            </a:r>
          </a:p>
        </p:txBody>
      </p:sp>
      <p:sp>
        <p:nvSpPr>
          <p:cNvPr id="14" name="Шеврон 13"/>
          <p:cNvSpPr/>
          <p:nvPr/>
        </p:nvSpPr>
        <p:spPr>
          <a:xfrm>
            <a:off x="3961043" y="3292004"/>
            <a:ext cx="180000" cy="937225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05947" y="3934560"/>
            <a:ext cx="4600119" cy="468000"/>
          </a:xfrm>
          <a:prstGeom prst="roundRect">
            <a:avLst>
              <a:gd name="adj" fmla="val 709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lnSpc>
                <a:spcPts val="1600"/>
              </a:lnSpc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Будет производиться только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гражданина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029182" y="2396854"/>
            <a:ext cx="7776885" cy="684000"/>
          </a:xfrm>
          <a:prstGeom prst="roundRect">
            <a:avLst>
              <a:gd name="adj" fmla="val 30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Ins="72000" rtlCol="0" anchor="ctr"/>
          <a:lstStyle/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2021 году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 величина прожиточного минимума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детей, в случае если размер среднедушевого дохода семьи с учетом указанной выплаты не превышает величину прожиточного минимума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72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СОЦИАЛЬНЫЙ КОНТРАКТ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15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2" descr="https://png.pngtree.com/element_origin_min_pic/00/09/32/6756a070eb26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313" y="125211"/>
            <a:ext cx="982583" cy="1002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101095" y="1050562"/>
            <a:ext cx="7644700" cy="818314"/>
          </a:xfrm>
          <a:prstGeom prst="roundRect">
            <a:avLst>
              <a:gd name="adj" fmla="val 630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18000" rtlCol="0" anchor="t" anchorCtr="0"/>
          <a:lstStyle/>
          <a:p>
            <a:pPr marL="2417763" indent="-2417763" algn="ctr">
              <a:lnSpc>
                <a:spcPts val="1600"/>
              </a:lnSpc>
              <a:spcAft>
                <a:spcPts val="4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Идеология социального контракта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16000" indent="-216000" algn="just">
              <a:lnSpc>
                <a:spcPts val="1600"/>
              </a:lnSpc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социальной ответственности получателей помощи;</a:t>
            </a:r>
          </a:p>
          <a:p>
            <a:pPr marL="216000" indent="-216000" algn="just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иждивенческого мотива поведения.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01095" y="1957059"/>
            <a:ext cx="7644700" cy="1137210"/>
          </a:xfrm>
          <a:prstGeom prst="roundRect">
            <a:avLst>
              <a:gd name="adj" fmla="val 30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Ins="72000" rtlCol="0" anchor="ctr"/>
          <a:lstStyle/>
          <a:p>
            <a:pPr algn="ctr">
              <a:lnSpc>
                <a:spcPts val="1600"/>
              </a:lnSpc>
              <a:spcAft>
                <a:spcPts val="4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контракта:</a:t>
            </a:r>
          </a:p>
          <a:p>
            <a:pPr marL="285750" indent="-285750">
              <a:lnSpc>
                <a:spcPts val="1600"/>
              </a:lnSpc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малоимущей семье, имеющей 3 и более детей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до 150 тыс. руб.;</a:t>
            </a:r>
          </a:p>
          <a:p>
            <a:pPr marL="285750" indent="-285750">
              <a:lnSpc>
                <a:spcPts val="1600"/>
              </a:lnSpc>
              <a:spcAft>
                <a:spcPts val="4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малоимущей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семье, имеющей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детей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руб.;</a:t>
            </a: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малоимущей семье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до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01094" y="3182452"/>
            <a:ext cx="7644701" cy="369639"/>
          </a:xfrm>
          <a:prstGeom prst="roundRect">
            <a:avLst>
              <a:gd name="adj" fmla="val 3033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Ins="72000" rtlCol="0" anchor="ctr"/>
          <a:lstStyle/>
          <a:p>
            <a:pPr algn="ctr">
              <a:lnSpc>
                <a:spcPts val="1600"/>
              </a:lnSpc>
              <a:spcAft>
                <a:spcPts val="400"/>
              </a:spcAft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2013 по 2019 годы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774 семьям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оказана помощь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50,3 млн руб.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01095" y="3611254"/>
            <a:ext cx="7644700" cy="1165052"/>
          </a:xfrm>
          <a:prstGeom prst="roundRect">
            <a:avLst>
              <a:gd name="adj" fmla="val 30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Ins="72000" rtlCol="0" anchor="ctr"/>
          <a:lstStyle/>
          <a:p>
            <a:pPr algn="ctr">
              <a:lnSpc>
                <a:spcPts val="1600"/>
              </a:lnSpc>
              <a:spcAft>
                <a:spcPts val="600"/>
              </a:spcAft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получателей:</a:t>
            </a:r>
          </a:p>
          <a:p>
            <a:pPr marL="285750" indent="-285750">
              <a:lnSpc>
                <a:spcPts val="16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61 %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контрактов заключен с многодетными семьями;</a:t>
            </a:r>
          </a:p>
          <a:p>
            <a:pPr marL="285750" indent="-285750">
              <a:lnSpc>
                <a:spcPts val="1600"/>
              </a:lnSpc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54 %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семьями, проживающими в сельской местности;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ts val="1600"/>
              </a:lnSpc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46 % – с семьями, проживающими в городе.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78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Заголовок 18"/>
          <p:cNvSpPr>
            <a:spLocks noGrp="1"/>
          </p:cNvSpPr>
          <p:nvPr>
            <p:ph type="title"/>
          </p:nvPr>
        </p:nvSpPr>
        <p:spPr>
          <a:xfrm>
            <a:off x="1012599" y="313809"/>
            <a:ext cx="8131401" cy="572691"/>
          </a:xfrm>
        </p:spPr>
        <p:txBody>
          <a:bodyPr>
            <a:normAutofit/>
          </a:bodyPr>
          <a:lstStyle/>
          <a:p>
            <a:pPr algn="ctr">
              <a:lnSpc>
                <a:spcPts val="1725"/>
              </a:lnSpc>
              <a:defRPr/>
            </a:pPr>
            <a:r>
              <a:rPr lang="ru-RU" altLang="ru-RU" sz="1800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ОРГАНИЗАЦИЯ СОЦИАЛЬНОГО СОПРОВОЖДЕНИЯ </a:t>
            </a:r>
            <a:r>
              <a:rPr lang="en-US" altLang="ru-RU" sz="1800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altLang="ru-RU" sz="1800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altLang="ru-RU" sz="1800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СЕМЕЙ </a:t>
            </a:r>
            <a:r>
              <a:rPr lang="ru-RU" altLang="ru-RU" sz="1800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С ДЕТЬМИ</a:t>
            </a:r>
            <a:endParaRPr lang="ru-RU" sz="1800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11579" y="4768899"/>
            <a:ext cx="2057400" cy="273844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57213" indent="-214313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indent="-1714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1D6830C6-EBA7-425F-A612-F2F03D8FBB0F}" type="slidenum"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pPr eaLnBrk="1" hangingPunct="1"/>
              <a:t>16</a:t>
            </a:fld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Содержимое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6891409"/>
              </p:ext>
            </p:extLst>
          </p:nvPr>
        </p:nvGraphicFramePr>
        <p:xfrm>
          <a:off x="1028526" y="1061387"/>
          <a:ext cx="7776000" cy="193432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96000">
                  <a:extLst>
                    <a:ext uri="{9D8B030D-6E8A-4147-A177-3AD203B41FA5}">
                      <a16:colId xmlns:a16="http://schemas.microsoft.com/office/drawing/2014/main" val="3062348844"/>
                    </a:ext>
                  </a:extLst>
                </a:gridCol>
                <a:gridCol w="51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33176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п/п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4275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3527"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семей, находящихся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социальном сопровождении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2297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2 178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290">
                <a:tc>
                  <a:txBody>
                    <a:bodyPr/>
                    <a:lstStyle/>
                    <a:p>
                      <a:pPr marL="0" marR="0" indent="0" algn="ctr" defTabSz="1066533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66533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них детей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4 546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5 092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4 828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770">
                <a:tc>
                  <a:txBody>
                    <a:bodyPr/>
                    <a:lstStyle/>
                    <a:p>
                      <a:pPr marL="0" marR="0" indent="0" algn="ctr" defTabSz="1066533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1066533" rtl="0" eaLnBrk="1" fontAlgn="auto" latinLnBrk="0" hangingPunct="1">
                        <a:lnSpc>
                          <a:spcPts val="17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семей снятых с социального сопровождения по завершению программных мероприятий</a:t>
                      </a: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7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1 084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4275" marB="3427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7410" name="Picture 2" descr="R:\Входящие ОСПСД   (Васильева Н.В..)\Сайт министерства\2019\май\Нелидово\IMG_02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1" y="3032967"/>
            <a:ext cx="1382378" cy="1843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R:\Входящие ОСПСД   (Васильева Н.В..)\Сайт министерства\2019\Август\Кашин\IMG_6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65568" y="3252190"/>
            <a:ext cx="2165251" cy="16238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D:\ДЕНЬ МАТЕРИ 19\DSC07821.JPG"/>
          <p:cNvPicPr/>
          <p:nvPr/>
        </p:nvPicPr>
        <p:blipFill>
          <a:blip r:embed="rId4" cstate="email"/>
          <a:srcRect l="753" t="7962" r="11397"/>
          <a:stretch>
            <a:fillRect/>
          </a:stretch>
        </p:blipFill>
        <p:spPr bwMode="auto">
          <a:xfrm>
            <a:off x="4618418" y="3333345"/>
            <a:ext cx="2688708" cy="1542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 descr="C:\Users\User\Desktop\фотки\Фото-рисунки\IMG-20191125-WA0003.jpg"/>
          <p:cNvPicPr/>
          <p:nvPr/>
        </p:nvPicPr>
        <p:blipFill rotWithShape="1">
          <a:blip r:embed="rId5" cstate="print">
            <a:extLst/>
          </a:blip>
          <a:srcRect t="8235" r="3137"/>
          <a:stretch/>
        </p:blipFill>
        <p:spPr bwMode="auto">
          <a:xfrm>
            <a:off x="7195543" y="3032967"/>
            <a:ext cx="1489472" cy="184308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54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ЧИСЛЕННОСТЬ ДЕТЕЙ-ИНВАЛИДОВ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17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7134607"/>
              </p:ext>
            </p:extLst>
          </p:nvPr>
        </p:nvGraphicFramePr>
        <p:xfrm>
          <a:off x="940224" y="1625766"/>
          <a:ext cx="3108919" cy="3120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321822"/>
              </p:ext>
            </p:extLst>
          </p:nvPr>
        </p:nvGraphicFramePr>
        <p:xfrm>
          <a:off x="4131720" y="1397092"/>
          <a:ext cx="4536000" cy="3693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sz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п/п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субъекта РФ 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детского населения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детей-инвалидов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Доля детей-инвалидов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205 092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5 736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Орловская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Рязанская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192 221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Тульская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243 322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Липецкая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213 707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Тверская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237 515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4 949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1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Тамбовская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172 293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Москва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2046058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249 065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Калужская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182 694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181 520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Белгородская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284 092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Воронежская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398 608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7 604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Брянская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226 333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Смоленская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162 433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2 987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Московская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1402470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25 428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Костромская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2 285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60811"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Ярославская область</a:t>
                      </a:r>
                    </a:p>
                  </a:txBody>
                  <a:tcPr marL="36000" marR="9525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235 291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950147" y="921995"/>
            <a:ext cx="3112817" cy="8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численности детей-инвалидов 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Тверской области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145541" y="1019565"/>
            <a:ext cx="4850640" cy="39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Численность детского населения, </a:t>
            </a:r>
          </a:p>
          <a:p>
            <a:pPr algn="ctr" fontAlgn="base">
              <a:lnSpc>
                <a:spcPts val="14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т.ч. детей-инвалидов в ЦФО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00690" y="1610066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31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12181"/>
            <a:ext cx="813880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ПРЕДОСТАВЛЕНИЕ РЕАБИЛИТАЦИОННЫХ УСЛУГ ДЕТЯМ-ИНВАЛИДАМ, ДЕТЯМ С ОВЗ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18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559170150"/>
              </p:ext>
            </p:extLst>
          </p:nvPr>
        </p:nvGraphicFramePr>
        <p:xfrm>
          <a:off x="1012598" y="2608095"/>
          <a:ext cx="4311650" cy="279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406758" y="1258171"/>
            <a:ext cx="2557186" cy="863817"/>
          </a:xfrm>
          <a:prstGeom prst="roundRect">
            <a:avLst>
              <a:gd name="adj" fmla="val 727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36000" tIns="36000" rIns="36000" bIns="0" rtlCol="0" anchor="ctr"/>
          <a:lstStyle/>
          <a:p>
            <a:pPr algn="ctr">
              <a:lnSpc>
                <a:spcPts val="1700"/>
              </a:lnSpc>
              <a:spcAft>
                <a:spcPts val="60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стационарозамещающих технологий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06758" y="2395917"/>
            <a:ext cx="2557186" cy="905712"/>
          </a:xfrm>
          <a:prstGeom prst="roundRect">
            <a:avLst>
              <a:gd name="adj" fmla="val 727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2000" tIns="36000" rIns="72000" bIns="0" rtlCol="0" anchor="ctr"/>
          <a:lstStyle/>
          <a:p>
            <a:pPr algn="ctr">
              <a:lnSpc>
                <a:spcPts val="1700"/>
              </a:lnSpc>
              <a:spcAft>
                <a:spcPts val="60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компетенций и приобретение новых навыков родителями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06758" y="3586835"/>
            <a:ext cx="2557188" cy="1030529"/>
          </a:xfrm>
          <a:prstGeom prst="roundRect">
            <a:avLst>
              <a:gd name="adj" fmla="val 727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72000" tIns="36000" rIns="72000" bIns="0" rtlCol="0" anchor="ctr"/>
          <a:lstStyle/>
          <a:p>
            <a:pPr algn="ctr">
              <a:lnSpc>
                <a:spcPts val="1700"/>
              </a:lnSpc>
              <a:spcAft>
                <a:spcPts val="60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профессиональных компетенций специалистов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983612" y="1173804"/>
            <a:ext cx="2062087" cy="3506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35201" y="1005203"/>
            <a:ext cx="2485565" cy="1657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1149208" y="2582139"/>
            <a:ext cx="3257550" cy="505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Численность получателей услуг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5291" y="2815445"/>
            <a:ext cx="575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031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16611"/>
            <a:ext cx="81388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РЕЗУЛЬТАТЫ РАБОТЫ ПО ЖИЗНЕУСТРОЙСТВУ</a:t>
            </a:r>
            <a:b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ДЕТЕЙ-СИРОТ И ДЕТЕЙ, </a:t>
            </a:r>
            <a:b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ОСТАВШИХСЯ БЕЗ ПОПЕЧЕНИЯ РОДИТЕЛЕЙ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19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853638"/>
              </p:ext>
            </p:extLst>
          </p:nvPr>
        </p:nvGraphicFramePr>
        <p:xfrm>
          <a:off x="1012598" y="1094372"/>
          <a:ext cx="7884000" cy="3258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val="2125362371"/>
                    </a:ext>
                  </a:extLst>
                </a:gridCol>
                <a:gridCol w="482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96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 marL="0" marR="0" marT="3600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98" marR="17998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</a:t>
                      </a:r>
                      <a:endParaRPr kumimoji="0" lang="ru-RU" sz="17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998" marR="17998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98" marR="17998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kumimoji="0" lang="ru-RU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998" marR="17998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</a:t>
                      </a:r>
                      <a:endParaRPr kumimoji="0" lang="ru-RU" sz="17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7998" marR="17998" marT="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1194" marR="6119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детей, состоящих на учете в региональном банке данных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4" marR="6119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1 512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476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1194" marR="6119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детей, находящихся на воспитании в замещающих семьях (без учета усыновленных детей)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4" marR="6119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3 979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3 786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3 684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3 572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1194" marR="6119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детей, воспитывающихся в семьях, от общей численности детей, оставшихся без попечения родителей 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1194" marR="6119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81%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90,1%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91,8%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91,8%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1999" marR="71999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Выявлено</a:t>
                      </a:r>
                      <a:endParaRPr kumimoji="0" lang="ru-RU" sz="17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9" marR="71999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805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hruti" pitchFamily="2"/>
                        <a:cs typeface="Times New Roman" panose="02020603050405020304" pitchFamily="18" charset="0"/>
                      </a:endParaRP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578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hruti" pitchFamily="2"/>
                        <a:cs typeface="Times New Roman" panose="02020603050405020304" pitchFamily="18" charset="0"/>
                      </a:endParaRP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</a:t>
                      </a:r>
                      <a:endParaRPr kumimoji="0" lang="ru-RU" sz="1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0000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1999" marR="71999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Передано на семейные формы воспитания, всего:</a:t>
                      </a:r>
                    </a:p>
                    <a:p>
                      <a:pPr marL="18000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71999" marR="71999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</a:t>
                      </a:r>
                      <a:endParaRPr kumimoji="0" lang="ru-RU" sz="1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hruti" pitchFamily="2"/>
                        <a:cs typeface="Times New Roman" panose="02020603050405020304" pitchFamily="18" charset="0"/>
                      </a:endParaRP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  <a:endParaRPr kumimoji="0" lang="ru-RU" sz="17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hruti" pitchFamily="2"/>
                        <a:cs typeface="Times New Roman" panose="02020603050405020304" pitchFamily="18" charset="0"/>
                      </a:endParaRP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546</a:t>
                      </a:r>
                      <a:endParaRPr kumimoji="0" lang="ru-RU" sz="17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hruti" pitchFamily="2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</a:t>
                      </a:r>
                      <a:endParaRPr kumimoji="0" lang="ru-RU" sz="17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hruti" pitchFamily="2"/>
                        <a:cs typeface="Times New Roman" panose="02020603050405020304" pitchFamily="18" charset="0"/>
                      </a:endParaRP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9" marR="71999" marT="1080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под опеку, в приемную семью, на усыновление</a:t>
                      </a:r>
                    </a:p>
                  </a:txBody>
                  <a:tcPr marL="71999" marR="71999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690</a:t>
                      </a: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599</a:t>
                      </a: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523</a:t>
                      </a: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464</a:t>
                      </a: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1294024"/>
                  </a:ext>
                </a:extLst>
              </a:tr>
              <a:tr h="18000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9" marR="71999" marT="10800" marB="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под предварительную опеку</a:t>
                      </a:r>
                      <a:endParaRPr kumimoji="0" lang="ru-RU" sz="1700" b="0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1999" marR="71999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4" marR="9524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700" b="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hruti" pitchFamily="2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62970" marR="62970" marT="36000" marB="1800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0027017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12598" y="4473744"/>
            <a:ext cx="7755267" cy="454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just">
              <a:lnSpc>
                <a:spcPts val="1800"/>
              </a:lnSpc>
            </a:pPr>
            <a:r>
              <a:rPr lang="ru-RU" sz="17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момента реализации Указа Президента РФ от 28.12.2012 № </a:t>
            </a:r>
            <a:r>
              <a:rPr lang="ru-RU" sz="17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1688 численность </a:t>
            </a:r>
            <a:r>
              <a:rPr lang="ru-RU" sz="1700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детей, состоящих на учете в РБД, снизилась на </a:t>
            </a:r>
            <a:r>
              <a:rPr lang="ru-RU" sz="1700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68,5%</a:t>
            </a:r>
            <a:endParaRPr lang="ru-RU" sz="1700" i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6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БЮДЖЕТ ОТРАСЛИ В 2018 - 2020 ГОДАХ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12278" y="473298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</a:t>
            </a:fld>
            <a:endParaRPr lang="ru-RU" sz="1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500167113"/>
              </p:ext>
            </p:extLst>
          </p:nvPr>
        </p:nvGraphicFramePr>
        <p:xfrm>
          <a:off x="1012598" y="1245397"/>
          <a:ext cx="7845682" cy="32120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3389939" y="1423991"/>
            <a:ext cx="1285884" cy="3571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9 923,2</a:t>
            </a:r>
            <a:endParaRPr lang="ru-RU" sz="1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0298" y="4520577"/>
            <a:ext cx="5034323" cy="376748"/>
          </a:xfrm>
          <a:prstGeom prst="roundRect">
            <a:avLst>
              <a:gd name="adj" fmla="val 7186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средств в 2019 году составило 99,1%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433968" y="1489827"/>
            <a:ext cx="1285883" cy="3679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9 455,8</a:t>
            </a:r>
            <a:endParaRPr lang="ru-RU" sz="1800" b="1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"/>
          <p:cNvSpPr txBox="1"/>
          <p:nvPr/>
        </p:nvSpPr>
        <p:spPr>
          <a:xfrm>
            <a:off x="5476699" y="1247307"/>
            <a:ext cx="1099719" cy="355279"/>
          </a:xfrm>
          <a:prstGeom prst="rect">
            <a:avLst/>
          </a:prstGeom>
        </p:spPr>
        <p:txBody>
          <a:bodyPr wrap="square" lIns="0" r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800" b="1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1 266,8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01847" y="922951"/>
            <a:ext cx="1065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руб.</a:t>
            </a:r>
          </a:p>
        </p:txBody>
      </p:sp>
    </p:spTree>
    <p:extLst>
      <p:ext uri="{BB962C8B-B14F-4D97-AF65-F5344CB8AC3E}">
        <p14:creationId xmlns:p14="http://schemas.microsoft.com/office/powerpoint/2010/main" val="393197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60298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РАСПРЕДЕЛЕНИЕ ДЕТЕЙ-СИРОТ В ОРГАНИЗАЦИЯХ ПО ПОЛОВОМУ ПРИЗНАКУ И ВОЗРАСТНЫМ КАТЕГОРИЯМ НА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01.01.2020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20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529875225"/>
              </p:ext>
            </p:extLst>
          </p:nvPr>
        </p:nvGraphicFramePr>
        <p:xfrm>
          <a:off x="1012598" y="1416078"/>
          <a:ext cx="2703845" cy="343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670370254"/>
              </p:ext>
            </p:extLst>
          </p:nvPr>
        </p:nvGraphicFramePr>
        <p:xfrm>
          <a:off x="3793336" y="1510020"/>
          <a:ext cx="5207957" cy="3521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924783" y="1067499"/>
            <a:ext cx="3122546" cy="333766"/>
          </a:xfrm>
          <a:prstGeom prst="roundRect">
            <a:avLst/>
          </a:prstGeom>
          <a:noFill/>
          <a:ln w="127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 anchorCtr="0">
            <a:no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детей </a:t>
            </a:r>
            <a:r>
              <a:rPr lang="ru-RU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476 чел.</a:t>
            </a:r>
            <a:endParaRPr lang="ru-RU" altLang="ru-RU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43028" y="1067499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чел.</a:t>
            </a: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4640462" y="1353353"/>
            <a:ext cx="29935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по возрасту</a:t>
            </a:r>
          </a:p>
        </p:txBody>
      </p: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935705" y="1416078"/>
            <a:ext cx="2281004" cy="50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auto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</a:pP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по половому признаку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21629" y="3317341"/>
            <a:ext cx="8194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(5,5%)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37601" y="3339518"/>
            <a:ext cx="819455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3,6%)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25872" y="3020362"/>
            <a:ext cx="93487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12,6%)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77442" y="2863140"/>
            <a:ext cx="93487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(23.3%)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83956" y="1456286"/>
            <a:ext cx="934871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54,2%)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44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5191" y="270901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ОБЕСПЕЧЕНИЕ ЖИЛЬЕМ </a:t>
            </a:r>
            <a:b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ДЕТЕЙ-СИРОТ В ТВЕРСКОЙ ОБЛАСТИ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21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Object 2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8954432"/>
              </p:ext>
            </p:extLst>
          </p:nvPr>
        </p:nvGraphicFramePr>
        <p:xfrm>
          <a:off x="1005191" y="1014976"/>
          <a:ext cx="4177861" cy="3903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2" name="Лист" r:id="rId4" imgW="6048257" imgH="5219662" progId="">
                  <p:embed/>
                </p:oleObj>
              </mc:Choice>
              <mc:Fallback>
                <p:oleObj name="Лист" r:id="rId4" imgW="6048257" imgH="5219662" progId="">
                  <p:embed/>
                  <p:pic>
                    <p:nvPicPr>
                      <p:cNvPr id="1026" name="Object 28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5191" y="1014976"/>
                        <a:ext cx="4177861" cy="390345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808100"/>
              </p:ext>
            </p:extLst>
          </p:nvPr>
        </p:nvGraphicFramePr>
        <p:xfrm>
          <a:off x="5571465" y="1290650"/>
          <a:ext cx="3123272" cy="31829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58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9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50382" marR="50382" marT="72022" marB="3601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(план)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50382" marR="50382" marT="36010" marB="3601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9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жилья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– 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ФБ+ОБ - 69</a:t>
                      </a:r>
                    </a:p>
                  </a:txBody>
                  <a:tcPr marL="72000" marR="0" marT="72022" marB="3601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жилья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– 210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kumimoji="0" lang="ru-RU" sz="180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ФБ+ОБ - 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2000" marR="0" marT="36010" marB="3601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313 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97,0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– 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63 651,8 ФБ – 50 345,2</a:t>
                      </a:r>
                      <a:endParaRPr kumimoji="0" lang="ru-RU" sz="1800" b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0" marT="72022" marB="3601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 руб.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250 983,0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– 199 095,3</a:t>
                      </a:r>
                      <a:r>
                        <a:rPr kumimoji="0" lang="en-US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kumimoji="0" lang="ru-RU" sz="180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ФБ – 51 887,7</a:t>
                      </a:r>
                      <a:endParaRPr kumimoji="0" lang="ru-RU" sz="18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72000" marR="0" marT="36010" marB="36010" anchor="ctr" horzOverflow="overflow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0396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ПОДГОТОВКА К ЮБИЛЕЮ ВЕЛИКОЙ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ПОБЕДЫ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22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414639" y="1041259"/>
            <a:ext cx="3350704" cy="703061"/>
          </a:xfrm>
          <a:prstGeom prst="roundRect">
            <a:avLst>
              <a:gd name="adj" fmla="val 781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6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социально-экономического положения ветеранов ВОВ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16481" y="1072166"/>
            <a:ext cx="4083139" cy="509244"/>
          </a:xfrm>
          <a:prstGeom prst="roundRect">
            <a:avLst>
              <a:gd name="adj" fmla="val 11133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обслуживание ветеранов ВОВ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16482" y="1941255"/>
            <a:ext cx="1944000" cy="1186258"/>
          </a:xfrm>
          <a:prstGeom prst="roundRect">
            <a:avLst>
              <a:gd name="adj" fmla="val 8192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t" anchorCtr="0"/>
          <a:lstStyle/>
          <a:p>
            <a:pPr algn="ctr">
              <a:lnSpc>
                <a:spcPts val="18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дому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292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ветерана ВОВ, из них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 и инвалидов ВОВ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811621" y="1946575"/>
            <a:ext cx="2088000" cy="1180938"/>
          </a:xfrm>
          <a:prstGeom prst="roundRect">
            <a:avLst>
              <a:gd name="adj" fmla="val 8108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стационарных учреждениях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183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ветерана ВОВ, из них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участников и инвалидов ВОВ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5592295" y="1604825"/>
            <a:ext cx="392374" cy="30601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14136" y="2565285"/>
            <a:ext cx="3351207" cy="841294"/>
          </a:xfrm>
          <a:prstGeom prst="roundRect">
            <a:avLst>
              <a:gd name="adj" fmla="val 748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just">
              <a:lnSpc>
                <a:spcPts val="15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на дому совместно с представителями органов местного самоуправления ветеранов ВОВ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14639" y="1778560"/>
            <a:ext cx="3350704" cy="718204"/>
          </a:xfrm>
          <a:prstGeom prst="roundRect">
            <a:avLst>
              <a:gd name="adj" fmla="val 8363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7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поручений губернатора тверской области И.М.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Рудени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38249" y="3433519"/>
            <a:ext cx="3327094" cy="728034"/>
          </a:xfrm>
          <a:prstGeom prst="roundRect">
            <a:avLst>
              <a:gd name="adj" fmla="val 793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just">
              <a:lnSpc>
                <a:spcPts val="16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Посещение стационарных учреждений членами Правительства Тверской области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14136" y="4196419"/>
            <a:ext cx="3351207" cy="878804"/>
          </a:xfrm>
          <a:prstGeom prst="roundRect">
            <a:avLst>
              <a:gd name="adj" fmla="val 9680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just">
              <a:lnSpc>
                <a:spcPts val="16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Закупка подарочных наборов для поздравления ветеранов 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(на дому и в стационарных организациях)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82" r="13583"/>
          <a:stretch/>
        </p:blipFill>
        <p:spPr>
          <a:xfrm>
            <a:off x="5002787" y="3157925"/>
            <a:ext cx="1401679" cy="1917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10" t="3933" r="23127" b="8430"/>
          <a:stretch/>
        </p:blipFill>
        <p:spPr>
          <a:xfrm flipH="1">
            <a:off x="6864387" y="3157925"/>
            <a:ext cx="1982516" cy="1875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Выгнутая влево стрелка 17"/>
          <p:cNvSpPr/>
          <p:nvPr/>
        </p:nvSpPr>
        <p:spPr>
          <a:xfrm>
            <a:off x="821634" y="1847080"/>
            <a:ext cx="593003" cy="2898870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лево стрелка 18"/>
          <p:cNvSpPr/>
          <p:nvPr/>
        </p:nvSpPr>
        <p:spPr>
          <a:xfrm>
            <a:off x="867872" y="1862837"/>
            <a:ext cx="546765" cy="2004309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лево стрелка 19"/>
          <p:cNvSpPr/>
          <p:nvPr/>
        </p:nvSpPr>
        <p:spPr>
          <a:xfrm>
            <a:off x="1037585" y="1847080"/>
            <a:ext cx="377053" cy="1217540"/>
          </a:xfrm>
          <a:prstGeom prst="curvedRightArrow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7667000" y="1623909"/>
            <a:ext cx="377241" cy="306018"/>
          </a:xfrm>
          <a:prstGeom prst="downArrow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27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52121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ЕДИНОВРЕМЕННАЯ ДЕНЕЖНАЯ ВЫПЛАТА </a:t>
            </a:r>
          </a:p>
          <a:p>
            <a:pPr algn="ctr">
              <a:defRPr/>
            </a:pP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КО ДНЮ ПОБЕДЫ В 2020 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23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1243585" y="3490940"/>
            <a:ext cx="7395668" cy="1388031"/>
          </a:xfrm>
          <a:prstGeom prst="roundRect">
            <a:avLst>
              <a:gd name="adj" fmla="val 271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 algn="ctr">
              <a:lnSpc>
                <a:spcPts val="1600"/>
              </a:lnSpc>
              <a:spcBef>
                <a:spcPct val="0"/>
              </a:spcBef>
              <a:spcAft>
                <a:spcPts val="533"/>
              </a:spcAft>
              <a:buNone/>
              <a:defRPr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 расширить категории </a:t>
            </a:r>
            <a:r>
              <a:rPr lang="ru-RU" alt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получателей </a:t>
            </a:r>
            <a:endParaRPr lang="ru-RU" alt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ts val="1600"/>
              </a:lnSpc>
              <a:spcBef>
                <a:spcPct val="0"/>
              </a:spcBef>
              <a:spcAft>
                <a:spcPts val="533"/>
              </a:spcAft>
              <a:buNone/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Включить:</a:t>
            </a:r>
          </a:p>
          <a:p>
            <a:pPr algn="just">
              <a:lnSpc>
                <a:spcPts val="16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вдов  умерших участников  Великой  Отечественной  войны;</a:t>
            </a:r>
          </a:p>
          <a:p>
            <a:pPr algn="just">
              <a:lnSpc>
                <a:spcPts val="16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Ø"/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тружеников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тыла;</a:t>
            </a:r>
          </a:p>
          <a:p>
            <a:pPr algn="just">
              <a:lnSpc>
                <a:spcPts val="16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Ø"/>
              <a:defRPr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иц, родившихся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01.01.1928 по 31.12.1945 («Дети войны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6269986" y="1119256"/>
            <a:ext cx="2771027" cy="2080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Шеврон 3"/>
          <p:cNvSpPr/>
          <p:nvPr/>
        </p:nvSpPr>
        <p:spPr>
          <a:xfrm>
            <a:off x="1012599" y="1085641"/>
            <a:ext cx="5234582" cy="530598"/>
          </a:xfrm>
          <a:prstGeom prst="chevron">
            <a:avLst>
              <a:gd name="adj" fmla="val 23760"/>
            </a:avLst>
          </a:prstGeom>
          <a:solidFill>
            <a:srgbClr val="FCFDDF"/>
          </a:solidFill>
          <a:ln w="9525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0" anchor="ctr"/>
          <a:lstStyle/>
          <a:p>
            <a:pPr algn="just">
              <a:lnSpc>
                <a:spcPts val="1600"/>
              </a:lnSpc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 Великой Отечественной войны  и   участники   Великой Отечественной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войны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Шеврон 14"/>
          <p:cNvSpPr/>
          <p:nvPr/>
        </p:nvSpPr>
        <p:spPr>
          <a:xfrm>
            <a:off x="1012598" y="1647782"/>
            <a:ext cx="5234583" cy="542438"/>
          </a:xfrm>
          <a:prstGeom prst="chevron">
            <a:avLst>
              <a:gd name="adj" fmla="val 27480"/>
            </a:avLst>
          </a:prstGeom>
          <a:solidFill>
            <a:srgbClr val="FCFDDF"/>
          </a:solidFill>
          <a:ln w="9525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6000" anchor="ctr"/>
          <a:lstStyle/>
          <a:p>
            <a:pPr algn="just" eaLnBrk="1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Лица,  награжденные  знаком «Жителю блокадного Ленинграда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Шеврон 16"/>
          <p:cNvSpPr/>
          <p:nvPr/>
        </p:nvSpPr>
        <p:spPr>
          <a:xfrm>
            <a:off x="1012598" y="2221307"/>
            <a:ext cx="5234583" cy="718243"/>
          </a:xfrm>
          <a:prstGeom prst="chevron">
            <a:avLst>
              <a:gd name="adj" fmla="val 18720"/>
            </a:avLst>
          </a:prstGeom>
          <a:solidFill>
            <a:srgbClr val="FCFDDF"/>
          </a:solidFill>
          <a:ln w="9525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6000" anchor="ctr"/>
          <a:lstStyle/>
          <a:p>
            <a:pPr algn="just" eaLnBrk="1" fontAlgn="auto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Бывшие несовершеннолетние узники фашистских концлагерей, гетто и других мест принудительного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Шеврон 18"/>
          <p:cNvSpPr/>
          <p:nvPr/>
        </p:nvSpPr>
        <p:spPr>
          <a:xfrm>
            <a:off x="1012598" y="2970637"/>
            <a:ext cx="5234583" cy="372409"/>
          </a:xfrm>
          <a:prstGeom prst="chevron">
            <a:avLst>
              <a:gd name="adj" fmla="val 32444"/>
            </a:avLst>
          </a:prstGeom>
          <a:solidFill>
            <a:srgbClr val="FCFDDF"/>
          </a:solidFill>
          <a:ln w="9525"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6000" anchor="ctr"/>
          <a:lstStyle/>
          <a:p>
            <a:pPr algn="just">
              <a:lnSpc>
                <a:spcPts val="1600"/>
              </a:lnSpc>
              <a:defRPr/>
            </a:pP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Вдовы  </a:t>
            </a:r>
            <a:r>
              <a:rPr lang="ru-RU" alt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погибших участников  </a:t>
            </a:r>
            <a:r>
              <a:rPr lang="ru-RU" alt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ВОВ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152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ОБЕСПЕЧЕНИЕ ЖИЛЬЕМ ВЕТЕРАНОВ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ВОВ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24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4286654" y="1060743"/>
            <a:ext cx="4638685" cy="1800949"/>
          </a:xfrm>
          <a:prstGeom prst="roundRect">
            <a:avLst>
              <a:gd name="adj" fmla="val 5504"/>
            </a:avLst>
          </a:prstGeom>
          <a:solidFill>
            <a:srgbClr val="FCFDDF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anchor="ctr" anchorCtr="0">
            <a:no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ts val="1800"/>
              </a:lnSpc>
              <a:spcBef>
                <a:spcPct val="0"/>
              </a:spcBef>
              <a:buNone/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начала реализации Указа Президента Российской Федерации от 08.05.2008 № 714 «Об обеспечении жильем ветеранов Великой Отечественной войны  1941-1945 годов» улучшили свои жилищные условия </a:t>
            </a:r>
            <a:b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830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ВОВ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общий объем финансирования составил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880,45 млн </a:t>
            </a:r>
            <a:r>
              <a:rPr lang="ru-RU" alt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руб. </a:t>
            </a:r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386" y="1060744"/>
            <a:ext cx="3204000" cy="176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1058981" y="3751123"/>
            <a:ext cx="7663487" cy="1228115"/>
          </a:xfrm>
          <a:prstGeom prst="roundRect">
            <a:avLst>
              <a:gd name="adj" fmla="val 7248"/>
            </a:avLst>
          </a:prstGeom>
          <a:solidFill>
            <a:srgbClr val="FEFFD9"/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ts val="1600"/>
              </a:lnSpc>
              <a:spcBef>
                <a:spcPct val="0"/>
              </a:spcBef>
              <a:spcAft>
                <a:spcPts val="533"/>
              </a:spcAft>
              <a:buNone/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Учреждениями социальной защиты населения Тверской области проводится разъяснительная работа среди ветеранов ВОВ о возможности улучшения жилищных условий в рамках реализации Указа Президента. </a:t>
            </a:r>
          </a:p>
          <a:p>
            <a:pPr algn="ctr">
              <a:lnSpc>
                <a:spcPts val="1600"/>
              </a:lnSpc>
              <a:spcBef>
                <a:spcPct val="0"/>
              </a:spcBef>
              <a:buNone/>
              <a:defRPr/>
            </a:pP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28.02.2020 </a:t>
            </a:r>
            <a:r>
              <a:rPr lang="ru-RU" alt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обеспечено </a:t>
            </a: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ветеранов ВОВ, из них </a:t>
            </a:r>
            <a:b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участника ВОВ. 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8981" y="2936239"/>
            <a:ext cx="7819130" cy="748699"/>
          </a:xfrm>
          <a:prstGeom prst="roundRect">
            <a:avLst>
              <a:gd name="adj" fmla="val 11699"/>
            </a:avLst>
          </a:prstGeom>
          <a:solidFill>
            <a:srgbClr val="FCFDDF"/>
          </a:solidFill>
          <a:ln>
            <a:solidFill>
              <a:srgbClr val="FFC00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 anchorCtr="0">
            <a:noAutofit/>
          </a:bodyPr>
          <a:lstStyle/>
          <a:p>
            <a:pPr algn="ctr">
              <a:lnSpc>
                <a:spcPts val="1700"/>
              </a:lnSpc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2019 году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федерального бюджета для Тверской области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в объеме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77 212,1 тыс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руб.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позволило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улучшить жилищные условия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ветеранов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06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198269"/>
            <a:ext cx="81388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ИНФОРМАЦИЯ О КОЛИЧЕСТВЕ ОБРАЩЕНИЙ ЗА ПРЕДОСТАВЛЕНИЕМ ГОСУДАРСТВЕННЫХ УСЛУГ В СФЕРЕ СОЦИАЛЬНОЙ ЗАЩИТЫ В 2019 ГОДУ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29008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25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Таблица 3"/>
          <p:cNvGraphicFramePr>
            <a:graphicFrameLocks noGrp="1"/>
          </p:cNvGraphicFramePr>
          <p:nvPr>
            <p:extLst/>
          </p:nvPr>
        </p:nvGraphicFramePr>
        <p:xfrm>
          <a:off x="993775" y="1038225"/>
          <a:ext cx="3960063" cy="3956500"/>
        </p:xfrm>
        <a:graphic>
          <a:graphicData uri="http://schemas.openxmlformats.org/drawingml/2006/table">
            <a:tbl>
              <a:tblPr/>
              <a:tblGrid>
                <a:gridCol w="2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52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51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ГКУ «ЦСПН»</a:t>
                      </a:r>
                    </a:p>
                  </a:txBody>
                  <a:tcPr marL="31630" marR="31630" marT="36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1630" marR="31630" marT="36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</a:txBody>
                  <a:tcPr marL="31630" marR="31630" marT="36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58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через МФЦ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31630" marR="31630" marT="3600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Тверская область         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290 908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48 685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Нелидовский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14 277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7 178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50,3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Кимры и Кимрский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14 036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5 193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Конаковский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17 291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6 077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35,1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Осташковский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5 160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1 738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33,7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Вышневолоцкий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27 188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8 811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Сандовский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1 882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Жарковский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1 932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27,4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Кесовогорский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1 320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Лихославльский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4 371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1 042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23,8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Торорецкий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3 970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Торжок и </a:t>
                      </a: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Торжокский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13 837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2 821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Ржев и Ржевский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27 056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5 273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Рамешковский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2 405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Старицкий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3 647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Удомельский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6 729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1 016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15,1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682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Андреапольский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муниципальный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3 779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9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Западнодвинский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 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5 641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372585"/>
              </p:ext>
            </p:extLst>
          </p:nvPr>
        </p:nvGraphicFramePr>
        <p:xfrm>
          <a:off x="4983211" y="1038225"/>
          <a:ext cx="3816062" cy="4008422"/>
        </p:xfrm>
        <a:graphic>
          <a:graphicData uri="http://schemas.openxmlformats.org/drawingml/2006/table">
            <a:tbl>
              <a:tblPr/>
              <a:tblGrid>
                <a:gridCol w="2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0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11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8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6302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ГКУ «ЦСПН»</a:t>
                      </a:r>
                    </a:p>
                  </a:txBody>
                  <a:tcPr marL="31630" marR="31630" marT="3600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31630" marR="31630" marT="3600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</a:t>
                      </a:r>
                    </a:p>
                  </a:txBody>
                  <a:tcPr marL="31630" marR="31630" marT="3600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72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1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через МФЦ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31630" marR="31630" marT="3600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7E4B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Селижаровский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3 045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4709542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Оленинский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 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2 890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Максатихинский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4 315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99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Весьегонский муниципальный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4 603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Фировский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3 540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Кашинский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7 488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Тверь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57 169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2 433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Калязинский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4 866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Калининский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9 650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Кувшиновский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3 234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Бежецкий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8 355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Сонковский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1 464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Спировский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3 625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Бологовский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10 887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Бельский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1 868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Зубцовский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4 081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Лесной 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округ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1 075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1 063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94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Пеновский</a:t>
                      </a: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 </a:t>
                      </a:r>
                    </a:p>
                  </a:txBody>
                  <a:tcPr marL="3600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1 574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49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17401"/>
            <a:ext cx="8138809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ПРЕДЕЛЬНЫЕ ЗНАЧЕНИЯ ПО КОЛИЧЕСТВУ ОБРАТИВШИХСЯ ЗА ПРЕДОСТАВЛЕНИЕМ ГОСУДАРСТВЕННЫХ УСЛУГ В СФЕРЕ СОЦИАЛЬНОЙ ЗАЩИТЫ, ЧЕРЕЗ ГКУ «ЦСПН» В 2020 ГОДУ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26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1012598" y="1038441"/>
          <a:ext cx="7883647" cy="37955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1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19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ГКУ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«ЦСПН»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квартал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квартал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квартал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квартал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484" marR="6484" marT="648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Тверская область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59 050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46 500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32 650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11 900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150 100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Тверь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24 250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Кимры и Кимрский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Ржев и Ржевский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19 100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Торжок и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Торжокский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Вышневолоцкий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16 100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Кашинский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Нелидовский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1851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Осташковский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городской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Удомельский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городской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Андреапольский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муниципальный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Весьегонский муниципальный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428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Бежецкий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02156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Бельский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4591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Бологовский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6 150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4591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Жарковский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335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3599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Западнодвинский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3 550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95771">
                <a:tc>
                  <a:txBody>
                    <a:bodyPr/>
                    <a:lstStyle/>
                    <a:p>
                      <a:pPr algn="ctr" fontAlgn="ctr">
                        <a:lnSpc>
                          <a:spcPts val="14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Зубцовский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95771">
                <a:tc>
                  <a:txBody>
                    <a:bodyPr/>
                    <a:lstStyle/>
                    <a:p>
                      <a:pPr algn="ctr" fontAlgn="ctr">
                        <a:lnSpc>
                          <a:spcPts val="1400"/>
                        </a:lnSpc>
                      </a:pP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Калининский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216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lnSpc>
                          <a:spcPts val="14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108000" marT="1799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41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114165"/>
            <a:ext cx="8138809" cy="973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ПРЕДЕЛЬНЫЕ ЗНАЧЕНИЯ ПО КОЛИЧЕСТВУ ОБРАТИВШИХСЯ ЗА ПРЕДОСТАВЛЕНИЕМ ГОСУДАРСТВЕННЫХ УСЛУГ В СФЕРЕ СОЦИАЛЬНОЙ ЗАЩИТЫ, ЧЕРЕЗ ГКУ «ЦСПН» В 2020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  <a:p>
            <a:pPr algn="ctr">
              <a:lnSpc>
                <a:spcPts val="14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(продолжение) 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27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587754"/>
              </p:ext>
            </p:extLst>
          </p:nvPr>
        </p:nvGraphicFramePr>
        <p:xfrm>
          <a:off x="1012598" y="1057704"/>
          <a:ext cx="7667929" cy="3782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19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60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ГКУ</a:t>
                      </a:r>
                      <a:r>
                        <a:rPr lang="ru-RU" sz="14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«ЦСПН»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64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квартал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 квартал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 квартал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 квартал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64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marL="6484" marR="6484" marT="648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Калязинский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2 750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Кесовогорский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Конаковский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2 550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Краснохолмский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Кувшиновский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Лесной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 округ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Лихославльский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Максатихинский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Молоковский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dirty="0"/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Оленинский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Рамешковский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Сандовский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Селижаровский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Сонковский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Спировский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Старицкий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Торопецкий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2 800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87200"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Фировский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199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ts val="1200"/>
                        </a:lnSpc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ru-RU" sz="14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484" marR="6484" marT="18000" marB="108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003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2844330" y="3356753"/>
            <a:ext cx="2701513" cy="1559269"/>
            <a:chOff x="3067883" y="4348687"/>
            <a:chExt cx="2639174" cy="1569496"/>
          </a:xfrm>
        </p:grpSpPr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67883" y="5060962"/>
              <a:ext cx="1043827" cy="857221"/>
            </a:xfrm>
            <a:prstGeom prst="rect">
              <a:avLst/>
            </a:prstGeom>
          </p:spPr>
        </p:pic>
        <p:grpSp>
          <p:nvGrpSpPr>
            <p:cNvPr id="30" name="Группа 29"/>
            <p:cNvGrpSpPr/>
            <p:nvPr/>
          </p:nvGrpSpPr>
          <p:grpSpPr>
            <a:xfrm>
              <a:off x="3098513" y="4348687"/>
              <a:ext cx="811123" cy="721994"/>
              <a:chOff x="-29639" y="4716315"/>
              <a:chExt cx="1366199" cy="1153832"/>
            </a:xfrm>
          </p:grpSpPr>
          <p:pic>
            <p:nvPicPr>
              <p:cNvPr id="50" name="Рисунок 4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074" y="4716315"/>
                <a:ext cx="592306" cy="691702"/>
              </a:xfrm>
              <a:prstGeom prst="rect">
                <a:avLst/>
              </a:prstGeom>
            </p:spPr>
          </p:pic>
          <p:pic>
            <p:nvPicPr>
              <p:cNvPr id="51" name="Рисунок 5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9639" y="5410427"/>
                <a:ext cx="470095" cy="454902"/>
              </a:xfrm>
              <a:prstGeom prst="rect">
                <a:avLst/>
              </a:prstGeom>
            </p:spPr>
          </p:pic>
          <p:pic>
            <p:nvPicPr>
              <p:cNvPr id="52" name="Рисунок 5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7111" y="5415245"/>
                <a:ext cx="470095" cy="454902"/>
              </a:xfrm>
              <a:prstGeom prst="rect">
                <a:avLst/>
              </a:prstGeom>
            </p:spPr>
          </p:pic>
          <p:pic>
            <p:nvPicPr>
              <p:cNvPr id="53" name="Рисунок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6465" y="5399714"/>
                <a:ext cx="470095" cy="454902"/>
              </a:xfrm>
              <a:prstGeom prst="rect">
                <a:avLst/>
              </a:prstGeom>
            </p:spPr>
          </p:pic>
          <p:cxnSp>
            <p:nvCxnSpPr>
              <p:cNvPr id="54" name="Прямая соединительная линия 53"/>
              <p:cNvCxnSpPr/>
              <p:nvPr/>
            </p:nvCxnSpPr>
            <p:spPr>
              <a:xfrm flipV="1">
                <a:off x="119217" y="5295538"/>
                <a:ext cx="321238" cy="1427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668478" y="5288916"/>
                <a:ext cx="368574" cy="14939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Группа 30"/>
            <p:cNvGrpSpPr/>
            <p:nvPr/>
          </p:nvGrpSpPr>
          <p:grpSpPr>
            <a:xfrm>
              <a:off x="3868534" y="4348687"/>
              <a:ext cx="811123" cy="721994"/>
              <a:chOff x="-29639" y="4716315"/>
              <a:chExt cx="1366199" cy="1153832"/>
            </a:xfrm>
          </p:grpSpPr>
          <p:pic>
            <p:nvPicPr>
              <p:cNvPr id="44" name="Рисунок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074" y="4716315"/>
                <a:ext cx="592306" cy="691702"/>
              </a:xfrm>
              <a:prstGeom prst="rect">
                <a:avLst/>
              </a:prstGeom>
            </p:spPr>
          </p:pic>
          <p:pic>
            <p:nvPicPr>
              <p:cNvPr id="45" name="Рисунок 4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9639" y="5410427"/>
                <a:ext cx="470095" cy="454902"/>
              </a:xfrm>
              <a:prstGeom prst="rect">
                <a:avLst/>
              </a:prstGeom>
            </p:spPr>
          </p:pic>
          <p:pic>
            <p:nvPicPr>
              <p:cNvPr id="46" name="Рисунок 4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7111" y="5415245"/>
                <a:ext cx="470095" cy="454902"/>
              </a:xfrm>
              <a:prstGeom prst="rect">
                <a:avLst/>
              </a:prstGeom>
            </p:spPr>
          </p:pic>
          <p:pic>
            <p:nvPicPr>
              <p:cNvPr id="47" name="Рисунок 4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6465" y="5399714"/>
                <a:ext cx="470095" cy="454902"/>
              </a:xfrm>
              <a:prstGeom prst="rect">
                <a:avLst/>
              </a:prstGeom>
            </p:spPr>
          </p:pic>
          <p:cxnSp>
            <p:nvCxnSpPr>
              <p:cNvPr id="48" name="Прямая соединительная линия 47"/>
              <p:cNvCxnSpPr/>
              <p:nvPr/>
            </p:nvCxnSpPr>
            <p:spPr>
              <a:xfrm flipV="1">
                <a:off x="119217" y="5295538"/>
                <a:ext cx="321238" cy="1427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единительная линия 48"/>
              <p:cNvCxnSpPr/>
              <p:nvPr/>
            </p:nvCxnSpPr>
            <p:spPr>
              <a:xfrm>
                <a:off x="668478" y="5288916"/>
                <a:ext cx="368574" cy="14939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Группа 31"/>
            <p:cNvGrpSpPr/>
            <p:nvPr/>
          </p:nvGrpSpPr>
          <p:grpSpPr>
            <a:xfrm>
              <a:off x="4609941" y="4529188"/>
              <a:ext cx="325609" cy="45719"/>
              <a:chOff x="3963040" y="5066036"/>
              <a:chExt cx="495091" cy="78365"/>
            </a:xfrm>
          </p:grpSpPr>
          <p:sp>
            <p:nvSpPr>
              <p:cNvPr id="41" name="Овал 40"/>
              <p:cNvSpPr/>
              <p:nvPr/>
            </p:nvSpPr>
            <p:spPr>
              <a:xfrm>
                <a:off x="3963040" y="5066036"/>
                <a:ext cx="60236" cy="7836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ru-RU" sz="1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Овал 41"/>
              <p:cNvSpPr/>
              <p:nvPr/>
            </p:nvSpPr>
            <p:spPr>
              <a:xfrm>
                <a:off x="4190014" y="5066036"/>
                <a:ext cx="60236" cy="7836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ru-RU" sz="1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Овал 42"/>
              <p:cNvSpPr/>
              <p:nvPr/>
            </p:nvSpPr>
            <p:spPr>
              <a:xfrm>
                <a:off x="4397895" y="5066036"/>
                <a:ext cx="60236" cy="7836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ts val="14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ru-RU" sz="160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>
              <a:off x="4895934" y="4348687"/>
              <a:ext cx="811123" cy="721994"/>
              <a:chOff x="-29639" y="4716315"/>
              <a:chExt cx="1366199" cy="1153832"/>
            </a:xfrm>
          </p:grpSpPr>
          <p:pic>
            <p:nvPicPr>
              <p:cNvPr id="35" name="Рисунок 3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16074" y="4716315"/>
                <a:ext cx="592306" cy="691702"/>
              </a:xfrm>
              <a:prstGeom prst="rect">
                <a:avLst/>
              </a:prstGeom>
            </p:spPr>
          </p:pic>
          <p:pic>
            <p:nvPicPr>
              <p:cNvPr id="36" name="Рисунок 3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29639" y="5410427"/>
                <a:ext cx="470095" cy="454902"/>
              </a:xfrm>
              <a:prstGeom prst="rect">
                <a:avLst/>
              </a:prstGeom>
            </p:spPr>
          </p:pic>
          <p:pic>
            <p:nvPicPr>
              <p:cNvPr id="37" name="Рисунок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47111" y="5415245"/>
                <a:ext cx="470095" cy="454902"/>
              </a:xfrm>
              <a:prstGeom prst="rect">
                <a:avLst/>
              </a:prstGeom>
            </p:spPr>
          </p:pic>
          <p:pic>
            <p:nvPicPr>
              <p:cNvPr id="38" name="Рисунок 3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66465" y="5399714"/>
                <a:ext cx="470095" cy="454902"/>
              </a:xfrm>
              <a:prstGeom prst="rect">
                <a:avLst/>
              </a:prstGeom>
            </p:spPr>
          </p:pic>
          <p:cxnSp>
            <p:nvCxnSpPr>
              <p:cNvPr id="39" name="Прямая соединительная линия 38"/>
              <p:cNvCxnSpPr/>
              <p:nvPr/>
            </p:nvCxnSpPr>
            <p:spPr>
              <a:xfrm flipV="1">
                <a:off x="119217" y="5295538"/>
                <a:ext cx="321238" cy="14277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668478" y="5288916"/>
                <a:ext cx="368574" cy="149394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Прямоугольник 33"/>
            <p:cNvSpPr/>
            <p:nvPr/>
          </p:nvSpPr>
          <p:spPr>
            <a:xfrm>
              <a:off x="3922402" y="5222058"/>
              <a:ext cx="1636295" cy="45343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fontAlgn="auto">
                <a:lnSpc>
                  <a:spcPts val="1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6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ИС ЦСПН</a:t>
              </a:r>
              <a:endPara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4600311" y="2491525"/>
            <a:ext cx="1303928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Межведом-ственные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запросы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274643" y="866592"/>
            <a:ext cx="1290860" cy="810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Межведом-ственные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запросы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 ответы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ВЗАИМОДЕЙСТВИЕ С ФЕДЕРАЛЬНЫМИ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СИСТЕМАМИ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28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836291" y="3238239"/>
            <a:ext cx="2664857" cy="1787827"/>
          </a:xfrm>
          <a:prstGeom prst="rect">
            <a:avLst/>
          </a:prstGeom>
          <a:noFill/>
          <a:ln w="12700" cap="flat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r="46713"/>
          <a:stretch/>
        </p:blipFill>
        <p:spPr>
          <a:xfrm>
            <a:off x="6475599" y="1099149"/>
            <a:ext cx="879182" cy="866234"/>
          </a:xfrm>
          <a:prstGeom prst="rect">
            <a:avLst/>
          </a:prstGeom>
        </p:spPr>
      </p:pic>
      <p:cxnSp>
        <p:nvCxnSpPr>
          <p:cNvPr id="14" name="Прямая со стрелкой 13"/>
          <p:cNvCxnSpPr/>
          <p:nvPr/>
        </p:nvCxnSpPr>
        <p:spPr>
          <a:xfrm flipH="1" flipV="1">
            <a:off x="5447334" y="1697852"/>
            <a:ext cx="919855" cy="3857"/>
          </a:xfrm>
          <a:prstGeom prst="straightConnector1">
            <a:avLst/>
          </a:prstGeom>
          <a:noFill/>
          <a:ln w="381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  <a:headEnd type="triangle"/>
            <a:tailEnd type="triangle"/>
          </a:ln>
          <a:effectLst/>
        </p:spPr>
      </p:cxnSp>
      <p:cxnSp>
        <p:nvCxnSpPr>
          <p:cNvPr id="15" name="Прямая со стрелкой 14"/>
          <p:cNvCxnSpPr/>
          <p:nvPr/>
        </p:nvCxnSpPr>
        <p:spPr>
          <a:xfrm>
            <a:off x="2484658" y="1805603"/>
            <a:ext cx="769460" cy="0"/>
          </a:xfrm>
          <a:prstGeom prst="straightConnector1">
            <a:avLst/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6" name="Прямая со стрелкой 15"/>
          <p:cNvCxnSpPr/>
          <p:nvPr/>
        </p:nvCxnSpPr>
        <p:spPr>
          <a:xfrm flipH="1" flipV="1">
            <a:off x="2476840" y="1993375"/>
            <a:ext cx="758949" cy="5402"/>
          </a:xfrm>
          <a:prstGeom prst="straightConnector1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7" name="Прямая со стрелкой 16"/>
          <p:cNvCxnSpPr/>
          <p:nvPr/>
        </p:nvCxnSpPr>
        <p:spPr>
          <a:xfrm flipV="1">
            <a:off x="4120493" y="2507668"/>
            <a:ext cx="0" cy="684000"/>
          </a:xfrm>
          <a:prstGeom prst="straightConnector1">
            <a:avLst/>
          </a:prstGeom>
          <a:noFill/>
          <a:ln w="28575" cap="flat" cmpd="sng" algn="ctr">
            <a:solidFill>
              <a:srgbClr val="ED7D31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8" name="Прямая со стрелкой 17"/>
          <p:cNvCxnSpPr/>
          <p:nvPr/>
        </p:nvCxnSpPr>
        <p:spPr>
          <a:xfrm flipH="1">
            <a:off x="3902859" y="2514516"/>
            <a:ext cx="280" cy="684000"/>
          </a:xfrm>
          <a:prstGeom prst="straightConnector1">
            <a:avLst/>
          </a:prstGeom>
          <a:noFill/>
          <a:ln w="28575" cap="flat" cmpd="sng" algn="ctr">
            <a:solidFill>
              <a:srgbClr val="5B9BD5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19" name="Прямая со стрелкой 18"/>
          <p:cNvCxnSpPr/>
          <p:nvPr/>
        </p:nvCxnSpPr>
        <p:spPr>
          <a:xfrm>
            <a:off x="4630618" y="2521893"/>
            <a:ext cx="0" cy="684000"/>
          </a:xfrm>
          <a:prstGeom prst="straightConnector1">
            <a:avLst/>
          </a:prstGeom>
          <a:noFill/>
          <a:ln w="381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1805678" y="2251933"/>
            <a:ext cx="2347791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Заявления и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рассмотрения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7178634" y="1114409"/>
            <a:ext cx="1845328" cy="7727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Ведомственная ИС участника оказания услуги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000849" y="2841921"/>
            <a:ext cx="1767557" cy="2162139"/>
          </a:xfrm>
          <a:prstGeom prst="roundRect">
            <a:avLst>
              <a:gd name="adj" fmla="val 5031"/>
            </a:avLst>
          </a:prstGeom>
          <a:solidFill>
            <a:sysClr val="window" lastClr="FFFFFF"/>
          </a:solidFill>
          <a:ln w="190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 Едином портале государственных услуг и функций реализован прием заявлений в электронном виде по 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29 государственным услугам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629753" y="3579212"/>
            <a:ext cx="3363332" cy="1244952"/>
          </a:xfrm>
          <a:prstGeom prst="roundRect">
            <a:avLst>
              <a:gd name="adj" fmla="val 5031"/>
            </a:avLst>
          </a:prstGeom>
          <a:solidFill>
            <a:sysClr val="window" lastClr="FFFFFF"/>
          </a:solidFill>
          <a:ln w="1905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ЦСПН получают через СМЭВ информацию </a:t>
            </a:r>
            <a:b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 16 видам сведений </a:t>
            </a:r>
            <a:b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(ПФР, ФНС, ФСС, </a:t>
            </a:r>
            <a:r>
              <a:rPr kumimoji="0" lang="ru-RU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Росреестр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МВД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4367718" y="2514516"/>
            <a:ext cx="0" cy="684000"/>
          </a:xfrm>
          <a:prstGeom prst="straightConnector1">
            <a:avLst/>
          </a:prstGeom>
          <a:noFill/>
          <a:ln w="38100" cap="flat" cmpd="sng" algn="ctr">
            <a:solidFill>
              <a:srgbClr val="000099"/>
            </a:solidFill>
            <a:prstDash val="sysDash"/>
            <a:miter lim="800000"/>
            <a:headEnd type="triangle"/>
            <a:tailEnd type="triangle"/>
          </a:ln>
          <a:effectLst/>
        </p:spPr>
      </p:cxnSp>
      <p:sp>
        <p:nvSpPr>
          <p:cNvPr id="26" name="Прямоугольник 25"/>
          <p:cNvSpPr/>
          <p:nvPr/>
        </p:nvSpPr>
        <p:spPr>
          <a:xfrm>
            <a:off x="6199623" y="2388093"/>
            <a:ext cx="2793461" cy="594155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rgbClr val="00009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ЕГИССО,  ГИС ЖКХ,  ФГИС ФРИ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43771" y="1126408"/>
            <a:ext cx="1458960" cy="1501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6" name="Прямая со стрелкой 55"/>
          <p:cNvCxnSpPr>
            <a:stCxn id="26" idx="1"/>
          </p:cNvCxnSpPr>
          <p:nvPr/>
        </p:nvCxnSpPr>
        <p:spPr>
          <a:xfrm flipH="1" flipV="1">
            <a:off x="5364183" y="1805603"/>
            <a:ext cx="835440" cy="879568"/>
          </a:xfrm>
          <a:prstGeom prst="straightConnector1">
            <a:avLst/>
          </a:prstGeom>
          <a:ln w="38100">
            <a:solidFill>
              <a:srgbClr val="000099"/>
            </a:solidFill>
            <a:prstDash val="sysDash"/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6199623" y="3024205"/>
            <a:ext cx="2793461" cy="498302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rgbClr val="00009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АИСТ ГБД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6195060" y="2082001"/>
            <a:ext cx="2798023" cy="271893"/>
          </a:xfrm>
          <a:prstGeom prst="rect">
            <a:avLst/>
          </a:prstGeom>
          <a:solidFill>
            <a:sysClr val="window" lastClr="FFFFFF"/>
          </a:solidFill>
          <a:ln w="28575" cap="flat" cmpd="sng" algn="ctr">
            <a:solidFill>
              <a:srgbClr val="00009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ts val="14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ИС</a:t>
            </a:r>
          </a:p>
        </p:txBody>
      </p:sp>
      <p:cxnSp>
        <p:nvCxnSpPr>
          <p:cNvPr id="60" name="Прямая со стрелкой 59"/>
          <p:cNvCxnSpPr>
            <a:stCxn id="57" idx="1"/>
          </p:cNvCxnSpPr>
          <p:nvPr/>
        </p:nvCxnSpPr>
        <p:spPr>
          <a:xfrm flipH="1">
            <a:off x="5292685" y="3273356"/>
            <a:ext cx="906938" cy="203730"/>
          </a:xfrm>
          <a:prstGeom prst="straightConnector1">
            <a:avLst/>
          </a:prstGeom>
          <a:ln w="38100">
            <a:solidFill>
              <a:srgbClr val="000099"/>
            </a:solidFill>
            <a:prstDash val="sysDash"/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766" y="785821"/>
            <a:ext cx="2505249" cy="178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40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80" y="1756945"/>
            <a:ext cx="360000" cy="49153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АКТИВНОЕ ДОЛГОЛЕТИЕ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29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976" y="3624795"/>
            <a:ext cx="2565150" cy="1442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83" b="15196"/>
          <a:stretch/>
        </p:blipFill>
        <p:spPr>
          <a:xfrm>
            <a:off x="1414884" y="1262344"/>
            <a:ext cx="1763209" cy="13227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емиугольник 8"/>
          <p:cNvSpPr/>
          <p:nvPr/>
        </p:nvSpPr>
        <p:spPr>
          <a:xfrm flipV="1">
            <a:off x="3207725" y="1013649"/>
            <a:ext cx="3656248" cy="3252327"/>
          </a:xfrm>
          <a:prstGeom prst="heptagon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1012598" y="1013649"/>
            <a:ext cx="2736574" cy="31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7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Серебряные волонтеры</a:t>
            </a:r>
            <a:endParaRPr lang="ru-RU" altLang="ru-RU" sz="18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6716891" y="1055264"/>
            <a:ext cx="2234438" cy="505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6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Бабушка и дедушка - онлайн</a:t>
            </a:r>
            <a:endParaRPr lang="ru-RU" altLang="ru-RU" sz="1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27"/>
          <p:cNvSpPr txBox="1">
            <a:spLocks noChangeArrowheads="1"/>
          </p:cNvSpPr>
          <p:nvPr/>
        </p:nvSpPr>
        <p:spPr bwMode="auto">
          <a:xfrm>
            <a:off x="6152698" y="3344614"/>
            <a:ext cx="30368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туризм</a:t>
            </a:r>
            <a:endParaRPr lang="ru-RU" altLang="ru-RU" sz="1800" b="1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06087" y="1006275"/>
            <a:ext cx="2105746" cy="512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Университет третьего возраста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2022507" y="3114771"/>
            <a:ext cx="180074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ts val="17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Клубы по интересам</a:t>
            </a:r>
            <a:endParaRPr lang="ru-RU" altLang="ru-RU" sz="18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02" b="10812"/>
          <a:stretch/>
        </p:blipFill>
        <p:spPr>
          <a:xfrm>
            <a:off x="7012135" y="1479750"/>
            <a:ext cx="1896118" cy="1876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96" r="26611"/>
          <a:stretch/>
        </p:blipFill>
        <p:spPr>
          <a:xfrm flipH="1">
            <a:off x="1015226" y="2509399"/>
            <a:ext cx="1377852" cy="1756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5" b="4615"/>
          <a:stretch/>
        </p:blipFill>
        <p:spPr>
          <a:xfrm>
            <a:off x="1851460" y="3849758"/>
            <a:ext cx="1811176" cy="1151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681064" y="1504823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78764" y="1504578"/>
            <a:ext cx="1714888" cy="259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Информационные технологии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79564" y="1901950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47095" y="1888902"/>
            <a:ext cx="1160593" cy="2564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Английский язык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07" y="1381883"/>
            <a:ext cx="360000" cy="491538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268616" y="2304499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51907" y="2288695"/>
            <a:ext cx="1437281" cy="2564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1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Общая физическая подготовка (ОФП)</a:t>
            </a:r>
            <a:endParaRPr lang="ru-RU" sz="11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8675" y="2171538"/>
            <a:ext cx="324000" cy="42768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994295" y="2612450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553376" y="2662885"/>
            <a:ext cx="1160593" cy="1312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Танцы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425069" y="2963214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15966" y="3001236"/>
            <a:ext cx="1160593" cy="259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Фитнес и тренажеры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607599" y="3382464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90012" y="3435427"/>
            <a:ext cx="1160593" cy="1312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Гимнастика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5376" y="2523114"/>
            <a:ext cx="288000" cy="43885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117" y="2846730"/>
            <a:ext cx="396000" cy="422400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4914402" y="1786455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78178" y="1800279"/>
            <a:ext cx="1539597" cy="2564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1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Скандинавская ходьба</a:t>
            </a:r>
            <a:endParaRPr lang="ru-RU" sz="11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917" y="3271640"/>
            <a:ext cx="360000" cy="421132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5151550" y="2189581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17383" y="2124614"/>
            <a:ext cx="1539597" cy="38478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05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Художественно-прикладное творчество</a:t>
            </a:r>
            <a:endParaRPr lang="ru-RU" sz="105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03094" y="2588330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59112" y="2616490"/>
            <a:ext cx="1160593" cy="1312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Рисование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49738" y="2954343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352121" y="3409516"/>
            <a:ext cx="312906" cy="29751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35685" y="2953461"/>
            <a:ext cx="969104" cy="25648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Здорово жить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981627" y="3408357"/>
            <a:ext cx="969104" cy="13125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2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Пение</a:t>
            </a:r>
            <a:endParaRPr lang="ru-RU" sz="12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94065" y="3714407"/>
            <a:ext cx="969104" cy="25949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>
              <a:lnSpc>
                <a:spcPts val="1000"/>
              </a:lnSpc>
            </a:pPr>
            <a:r>
              <a:rPr lang="ru-RU" sz="11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Шашки и шахматы</a:t>
            </a:r>
            <a:endParaRPr lang="ru-RU" sz="11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420201" y="3737842"/>
            <a:ext cx="312906" cy="30251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600"/>
              </a:lnSpc>
            </a:pPr>
            <a:r>
              <a:rPr lang="ru-RU" sz="20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endParaRPr lang="ru-RU" sz="2000" b="1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530" y="1705322"/>
            <a:ext cx="341348" cy="408398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023" y="2105361"/>
            <a:ext cx="316966" cy="38401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832" y="2476159"/>
            <a:ext cx="396000" cy="396000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182" y="2811054"/>
            <a:ext cx="360000" cy="465000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027" y="3242439"/>
            <a:ext cx="324000" cy="460801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397" y="3625139"/>
            <a:ext cx="360000" cy="395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13" name="Скругленный прямоугольник 12"/>
          <p:cNvSpPr/>
          <p:nvPr/>
        </p:nvSpPr>
        <p:spPr>
          <a:xfrm>
            <a:off x="1057995" y="3535366"/>
            <a:ext cx="7709869" cy="1440770"/>
          </a:xfrm>
          <a:prstGeom prst="roundRect">
            <a:avLst>
              <a:gd name="adj" fmla="val 2584"/>
            </a:avLst>
          </a:prstGeom>
          <a:noFill/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ctr"/>
          <a:lstStyle/>
          <a:p>
            <a:pPr indent="442913" algn="just">
              <a:lnSpc>
                <a:spcPts val="1700"/>
              </a:lnSpc>
            </a:pPr>
            <a:r>
              <a:rPr lang="ru-RU" dirty="0" smtClean="0">
                <a:solidFill>
                  <a:srgbClr val="020C22"/>
                </a:solidFill>
                <a:latin typeface="Times New Roman" pitchFamily="18" charset="0"/>
                <a:cs typeface="Times New Roman" pitchFamily="18" charset="0"/>
              </a:rPr>
              <a:t>«Судьба России, её историческая перспектива зависит только от того, сколько нас будет (хочу содержательную часть начать именно с демографии), зависит от того, сколько детей родится в российских семьях через год, через пять, десять лет, какими они вырастут, кем станут, что сделают для страны и какие ценности будут для них опорой в жизни».</a:t>
            </a:r>
          </a:p>
          <a:p>
            <a:pPr algn="r">
              <a:lnSpc>
                <a:spcPts val="17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В. Путин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 descr="Послание Президента Федеральному Собранию.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824" y="1079827"/>
            <a:ext cx="3926934" cy="2423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0876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ВНЕДРЕНИЕ СИСТЕМЫ ДОЛГОВРЕМЕННОГО УХОДА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30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877" y="922968"/>
            <a:ext cx="5341000" cy="3867352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FC3809DA-BCAC-4DC0-AD98-702A0F448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8499" y="4654554"/>
            <a:ext cx="1323489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FC3809DA-BCAC-4DC0-AD98-702A0F448C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865" y="4654554"/>
            <a:ext cx="2203449" cy="379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2019 год</a:t>
            </a:r>
          </a:p>
        </p:txBody>
      </p:sp>
      <p:sp>
        <p:nvSpPr>
          <p:cNvPr id="9" name="Овал 8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1568617" y="4747014"/>
            <a:ext cx="192616" cy="194733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3514983" y="4747015"/>
            <a:ext cx="192616" cy="194733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3144033" y="4003016"/>
            <a:ext cx="144000" cy="1440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3415599" y="2255183"/>
            <a:ext cx="108000" cy="1080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4224725" y="3132812"/>
            <a:ext cx="108000" cy="108000"/>
          </a:xfrm>
          <a:prstGeom prst="ellipse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2279049" y="4022993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4623537" y="2089931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3899310" y="2445474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5109298" y="273540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3448320" y="3571563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0" name="Овал 19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4186378" y="3433647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1" name="Овал 20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5055298" y="1665120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2" name="Овал 21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1594991" y="4144505"/>
            <a:ext cx="108000" cy="108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71E7DE30-9EFF-4BC3-84BC-91803304823D}"/>
              </a:ext>
            </a:extLst>
          </p:cNvPr>
          <p:cNvSpPr/>
          <p:nvPr/>
        </p:nvSpPr>
        <p:spPr>
          <a:xfrm>
            <a:off x="5123325" y="3134293"/>
            <a:ext cx="144000" cy="144000"/>
          </a:xfrm>
          <a:prstGeom prst="ellipse">
            <a:avLst/>
          </a:prstGeom>
          <a:solidFill>
            <a:schemeClr val="bg1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24" name="Прямоугольник 19">
            <a:extLst>
              <a:ext uri="{FF2B5EF4-FFF2-40B4-BE49-F238E27FC236}">
                <a16:creationId xmlns:a16="http://schemas.microsoft.com/office/drawing/2014/main" id="{0D8E3F80-6D23-4910-B2B0-6010C4461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7653" y="1079827"/>
            <a:ext cx="91844" cy="37620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5" name="Пятиугольник 20">
            <a:extLst>
              <a:ext uri="{FF2B5EF4-FFF2-40B4-BE49-F238E27FC236}">
                <a16:creationId xmlns:a16="http://schemas.microsoft.com/office/drawing/2014/main" id="{DCF00D78-F1DB-4DF6-B061-0220AFB16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9497" y="1083195"/>
            <a:ext cx="2952000" cy="72000"/>
          </a:xfrm>
          <a:prstGeom prst="homePlate">
            <a:avLst>
              <a:gd name="adj" fmla="val 50252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6" name="Текст 5">
            <a:extLst>
              <a:ext uri="{FF2B5EF4-FFF2-40B4-BE49-F238E27FC236}">
                <a16:creationId xmlns:a16="http://schemas.microsoft.com/office/drawing/2014/main" id="{0AFAC5E9-4ABC-42DF-8527-E3F795FACC75}"/>
              </a:ext>
            </a:extLst>
          </p:cNvPr>
          <p:cNvSpPr>
            <a:spLocks/>
          </p:cNvSpPr>
          <p:nvPr/>
        </p:nvSpPr>
        <p:spPr bwMode="auto">
          <a:xfrm>
            <a:off x="5934535" y="1163966"/>
            <a:ext cx="2951841" cy="6120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tabLst>
                <a:tab pos="0" algn="l"/>
              </a:tabLst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tabLst>
                <a:tab pos="0" algn="l"/>
              </a:tabLst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tabLst>
                <a:tab pos="0" algn="l"/>
              </a:tabLst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tabLst>
                <a:tab pos="0" algn="l"/>
              </a:tabLst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 typeface="Wingdings 2" panose="05020102010507070707" pitchFamily="18" charset="2"/>
              <a:buNone/>
              <a:defRPr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 </a:t>
            </a:r>
          </a:p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 typeface="Wingdings 2" panose="05020102010507070707" pitchFamily="18" charset="2"/>
              <a:buNone/>
              <a:defRPr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мероприятий </a:t>
            </a:r>
            <a:endPara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 typeface="Wingdings 2" panose="05020102010507070707" pitchFamily="18" charset="2"/>
              <a:buNone/>
              <a:defRPr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Дорожная карта» </a:t>
            </a:r>
          </a:p>
        </p:txBody>
      </p:sp>
      <p:sp>
        <p:nvSpPr>
          <p:cNvPr id="27" name="Пятиугольник 20">
            <a:extLst>
              <a:ext uri="{FF2B5EF4-FFF2-40B4-BE49-F238E27FC236}">
                <a16:creationId xmlns:a16="http://schemas.microsoft.com/office/drawing/2014/main" id="{B48F97C0-BE81-48A0-B2CB-2243859764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534" y="1802688"/>
            <a:ext cx="2952000" cy="72000"/>
          </a:xfrm>
          <a:prstGeom prst="homePlate">
            <a:avLst>
              <a:gd name="adj" fmla="val 50291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Текст 5">
            <a:extLst>
              <a:ext uri="{FF2B5EF4-FFF2-40B4-BE49-F238E27FC236}">
                <a16:creationId xmlns:a16="http://schemas.microsoft.com/office/drawing/2014/main" id="{73F3C88C-3FF3-4699-A31F-FB1D30AB354A}"/>
              </a:ext>
            </a:extLst>
          </p:cNvPr>
          <p:cNvSpPr>
            <a:spLocks/>
          </p:cNvSpPr>
          <p:nvPr/>
        </p:nvSpPr>
        <p:spPr bwMode="auto">
          <a:xfrm>
            <a:off x="5938425" y="1873931"/>
            <a:ext cx="2947951" cy="792000"/>
          </a:xfrm>
          <a:prstGeom prst="roundRect">
            <a:avLst>
              <a:gd name="adj" fmla="val 9741"/>
            </a:avLst>
          </a:prstGeom>
          <a:solidFill>
            <a:schemeClr val="bg1"/>
          </a:solidFill>
          <a:ln w="9525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tabLst>
                <a:tab pos="0" algn="l"/>
              </a:tabLst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tabLst>
                <a:tab pos="0" algn="l"/>
              </a:tabLst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tabLst>
                <a:tab pos="0" algn="l"/>
              </a:tabLst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tabLst>
                <a:tab pos="0" algn="l"/>
              </a:tabLst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Tx/>
              <a:buNone/>
            </a:pP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Внесены изменения в стандарты предоставления социальных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услуг, 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 перечень социальных </a:t>
            </a: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</a:t>
            </a:r>
            <a:endParaRPr lang="ru-RU" alt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Пятиугольник 22">
            <a:extLst>
              <a:ext uri="{FF2B5EF4-FFF2-40B4-BE49-F238E27FC236}">
                <a16:creationId xmlns:a16="http://schemas.microsoft.com/office/drawing/2014/main" id="{D28E9878-ACE1-4E70-9019-CA63E8273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534" y="2692966"/>
            <a:ext cx="2952000" cy="72000"/>
          </a:xfrm>
          <a:prstGeom prst="homePlate">
            <a:avLst>
              <a:gd name="adj" fmla="val 5034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" name="Текст 5">
            <a:extLst>
              <a:ext uri="{FF2B5EF4-FFF2-40B4-BE49-F238E27FC236}">
                <a16:creationId xmlns:a16="http://schemas.microsoft.com/office/drawing/2014/main" id="{493482AF-25EF-40C0-829D-0711A4F253B9}"/>
              </a:ext>
            </a:extLst>
          </p:cNvPr>
          <p:cNvSpPr txBox="1">
            <a:spLocks/>
          </p:cNvSpPr>
          <p:nvPr/>
        </p:nvSpPr>
        <p:spPr bwMode="auto">
          <a:xfrm>
            <a:off x="5921271" y="2764966"/>
            <a:ext cx="2952000" cy="52493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algn="ctr">
            <a:solidFill>
              <a:schemeClr val="accent6">
                <a:lumMod val="75000"/>
              </a:schemeClr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vert="horz" wrap="square" lIns="72000" tIns="45720" rIns="72000" bIns="45720" numCol="1" rtlCol="0" anchor="ctr" anchorCtr="0" compatLnSpc="1">
            <a:prstTxWarp prst="textNoShape">
              <a:avLst/>
            </a:prstTxWarp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1400"/>
              </a:lnSpc>
              <a:buSzPct val="75000"/>
              <a:tabLst>
                <a:tab pos="0" algn="l"/>
              </a:tabLst>
            </a:pPr>
            <a:r>
              <a:rPr lang="ru-RU" alt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типизация получателей социальных услуг</a:t>
            </a:r>
            <a:endParaRPr lang="ru-RU" alt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Текст 5">
            <a:extLst>
              <a:ext uri="{FF2B5EF4-FFF2-40B4-BE49-F238E27FC236}">
                <a16:creationId xmlns:a16="http://schemas.microsoft.com/office/drawing/2014/main" id="{BCA3FBA5-2FE2-44F0-ADC3-B87C3DDDA9A0}"/>
              </a:ext>
            </a:extLst>
          </p:cNvPr>
          <p:cNvSpPr>
            <a:spLocks/>
          </p:cNvSpPr>
          <p:nvPr/>
        </p:nvSpPr>
        <p:spPr bwMode="auto">
          <a:xfrm>
            <a:off x="5921271" y="3372232"/>
            <a:ext cx="2965105" cy="775994"/>
          </a:xfrm>
          <a:prstGeom prst="roundRect">
            <a:avLst>
              <a:gd name="adj" fmla="val 10015"/>
            </a:avLst>
          </a:prstGeom>
          <a:solidFill>
            <a:schemeClr val="bg1"/>
          </a:solidFill>
          <a:ln w="9525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tabLst>
                <a:tab pos="0" algn="l"/>
              </a:tabLst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tabLst>
                <a:tab pos="0" algn="l"/>
              </a:tabLst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tabLst>
                <a:tab pos="0" algn="l"/>
              </a:tabLst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tabLst>
                <a:tab pos="0" algn="l"/>
              </a:tabLst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Tx/>
              <a:buNone/>
            </a:pP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altLang="ru-RU" sz="1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стационарозамещающей</a:t>
            </a:r>
            <a:r>
              <a:rPr lang="ru-RU" alt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технологии </a:t>
            </a:r>
            <a:endParaRPr lang="ru-RU" alt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Tx/>
              <a:buNone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«Приемная семья»</a:t>
            </a:r>
            <a:endParaRPr lang="ru-RU" alt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ятиугольник 22">
            <a:extLst>
              <a:ext uri="{FF2B5EF4-FFF2-40B4-BE49-F238E27FC236}">
                <a16:creationId xmlns:a16="http://schemas.microsoft.com/office/drawing/2014/main" id="{D28E9878-ACE1-4E70-9019-CA63E8273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271" y="3300232"/>
            <a:ext cx="2952000" cy="72000"/>
          </a:xfrm>
          <a:prstGeom prst="homePlate">
            <a:avLst>
              <a:gd name="adj" fmla="val 5034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3" name="Пятиугольник 22">
            <a:extLst>
              <a:ext uri="{FF2B5EF4-FFF2-40B4-BE49-F238E27FC236}">
                <a16:creationId xmlns:a16="http://schemas.microsoft.com/office/drawing/2014/main" id="{D28E9878-ACE1-4E70-9019-CA63E8273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534" y="4162505"/>
            <a:ext cx="2952000" cy="72000"/>
          </a:xfrm>
          <a:prstGeom prst="homePlate">
            <a:avLst>
              <a:gd name="adj" fmla="val 50340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Текст 5">
            <a:extLst>
              <a:ext uri="{FF2B5EF4-FFF2-40B4-BE49-F238E27FC236}">
                <a16:creationId xmlns:a16="http://schemas.microsoft.com/office/drawing/2014/main" id="{BCA3FBA5-2FE2-44F0-ADC3-B87C3DDDA9A0}"/>
              </a:ext>
            </a:extLst>
          </p:cNvPr>
          <p:cNvSpPr>
            <a:spLocks/>
          </p:cNvSpPr>
          <p:nvPr/>
        </p:nvSpPr>
        <p:spPr bwMode="auto">
          <a:xfrm>
            <a:off x="5934535" y="4239615"/>
            <a:ext cx="2951842" cy="50633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algn="ctr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tabLst>
                <a:tab pos="0" algn="l"/>
              </a:tabLst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tabLst>
                <a:tab pos="0" algn="l"/>
              </a:tabLst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tabLst>
                <a:tab pos="0" algn="l"/>
              </a:tabLst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tabLst>
                <a:tab pos="0" algn="l"/>
              </a:tabLst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tabLst>
                <a:tab pos="0" algn="l"/>
              </a:tabLst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lnSpc>
                <a:spcPts val="1400"/>
              </a:lnSpc>
              <a:spcBef>
                <a:spcPct val="0"/>
              </a:spcBef>
              <a:buClrTx/>
              <a:buSzPct val="75000"/>
              <a:buFontTx/>
              <a:buNone/>
            </a:pPr>
            <a:r>
              <a:rPr lang="ru-RU" alt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 сотрудников учреждений</a:t>
            </a:r>
            <a:endParaRPr lang="ru-RU" alt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ятиугольник 22">
            <a:extLst>
              <a:ext uri="{FF2B5EF4-FFF2-40B4-BE49-F238E27FC236}">
                <a16:creationId xmlns:a16="http://schemas.microsoft.com/office/drawing/2014/main" id="{D28E9878-ACE1-4E70-9019-CA63E8273D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376" y="4762585"/>
            <a:ext cx="2952000" cy="72000"/>
          </a:xfrm>
          <a:prstGeom prst="homePlate">
            <a:avLst>
              <a:gd name="adj" fmla="val 50340"/>
            </a:avLst>
          </a:pr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>
            <a:lvl1pPr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anose="020B0503020102020204" pitchFamily="34" charset="0"/>
              </a:defRPr>
            </a:lvl1pPr>
            <a:lvl2pPr marL="742950" indent="-28575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anose="020B0503020102020204" pitchFamily="34" charset="0"/>
              </a:defRPr>
            </a:lvl2pPr>
            <a:lvl3pPr marL="11430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anose="020B0503020102020204" pitchFamily="34" charset="0"/>
              </a:defRPr>
            </a:lvl3pPr>
            <a:lvl4pPr marL="1600200" indent="-228600" defTabSz="6858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anose="020B0503020102020204" pitchFamily="34" charset="0"/>
              </a:defRPr>
            </a:lvl4pPr>
            <a:lvl5pPr marL="2057400" indent="-228600" defTabSz="6858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5pPr>
            <a:lvl6pPr marL="25146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6pPr>
            <a:lvl7pPr marL="2971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7pPr>
            <a:lvl8pPr marL="3429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8pPr>
            <a:lvl9pPr marL="3886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anose="020B05030201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67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2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73271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ОРГАНИЗАЦИЯ И ПОДДЕРЖКА РОДСТВЕННОГО (НЕФОРМАЛЬНОГО) УХОДА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31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3" descr="C:\Users\EG_Kotelnikova\Desktop\LOGOTI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01" y="1363738"/>
            <a:ext cx="3571878" cy="297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EG_Kotelnikova\Desktop\images (3).jfif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9" r="12860"/>
          <a:stretch/>
        </p:blipFill>
        <p:spPr bwMode="auto">
          <a:xfrm>
            <a:off x="4123982" y="1517429"/>
            <a:ext cx="1946456" cy="18786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3"/>
          <p:cNvGrpSpPr/>
          <p:nvPr/>
        </p:nvGrpSpPr>
        <p:grpSpPr>
          <a:xfrm>
            <a:off x="2776000" y="1538351"/>
            <a:ext cx="1240451" cy="288800"/>
            <a:chOff x="2901397" y="1460250"/>
            <a:chExt cx="930338" cy="220268"/>
          </a:xfrm>
        </p:grpSpPr>
        <p:cxnSp>
          <p:nvCxnSpPr>
            <p:cNvPr id="9" name="Straight Connector 69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3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72"/>
            <p:cNvCxnSpPr/>
            <p:nvPr/>
          </p:nvCxnSpPr>
          <p:spPr>
            <a:xfrm flipH="1">
              <a:off x="2901397" y="1461496"/>
              <a:ext cx="691284" cy="0"/>
            </a:xfrm>
            <a:prstGeom prst="line">
              <a:avLst/>
            </a:prstGeom>
            <a:ln w="19050" cap="rnd">
              <a:solidFill>
                <a:schemeClr val="accent3">
                  <a:lumMod val="50000"/>
                </a:schemeClr>
              </a:solidFill>
              <a:prstDash val="solid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Rectangle 190"/>
          <p:cNvSpPr/>
          <p:nvPr/>
        </p:nvSpPr>
        <p:spPr>
          <a:xfrm>
            <a:off x="910504" y="1079827"/>
            <a:ext cx="2640680" cy="4360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«ШКОЛЫ УХОДА» </a:t>
            </a:r>
          </a:p>
          <a:p>
            <a:pPr algn="ctr">
              <a:lnSpc>
                <a:spcPts val="1700"/>
              </a:lnSpc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КЦСОН</a:t>
            </a:r>
            <a:endParaRPr lang="en-US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" name="Group 74"/>
          <p:cNvGrpSpPr/>
          <p:nvPr/>
        </p:nvGrpSpPr>
        <p:grpSpPr>
          <a:xfrm flipH="1">
            <a:off x="5977932" y="1515844"/>
            <a:ext cx="1243625" cy="295149"/>
            <a:chOff x="2899016" y="1459156"/>
            <a:chExt cx="932719" cy="221362"/>
          </a:xfrm>
        </p:grpSpPr>
        <p:cxnSp>
          <p:nvCxnSpPr>
            <p:cNvPr id="14" name="Straight Connector 75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accent6">
                  <a:lumMod val="75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76"/>
            <p:cNvCxnSpPr/>
            <p:nvPr/>
          </p:nvCxnSpPr>
          <p:spPr>
            <a:xfrm flipH="1">
              <a:off x="2899016" y="1459156"/>
              <a:ext cx="691284" cy="0"/>
            </a:xfrm>
            <a:prstGeom prst="line">
              <a:avLst/>
            </a:prstGeom>
            <a:ln w="19050" cap="rnd">
              <a:solidFill>
                <a:schemeClr val="accent6">
                  <a:lumMod val="75000"/>
                </a:schemeClr>
              </a:solidFill>
              <a:prstDash val="solid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Rectangle 184"/>
          <p:cNvSpPr/>
          <p:nvPr/>
        </p:nvSpPr>
        <p:spPr>
          <a:xfrm>
            <a:off x="5926015" y="1040711"/>
            <a:ext cx="3129624" cy="4360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37 ПУНКТОВ ПРОКАТА </a:t>
            </a:r>
          </a:p>
          <a:p>
            <a:pPr algn="ctr">
              <a:lnSpc>
                <a:spcPts val="1700"/>
              </a:lnSpc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реабилитации</a:t>
            </a:r>
            <a:endParaRPr lang="en-US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798159477"/>
              </p:ext>
            </p:extLst>
          </p:nvPr>
        </p:nvGraphicFramePr>
        <p:xfrm>
          <a:off x="779802" y="1742337"/>
          <a:ext cx="3524282" cy="3094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Стрелка вниз 17"/>
          <p:cNvSpPr/>
          <p:nvPr/>
        </p:nvSpPr>
        <p:spPr>
          <a:xfrm>
            <a:off x="7374498" y="1597837"/>
            <a:ext cx="577347" cy="393927"/>
          </a:xfrm>
          <a:prstGeom prst="downArrow">
            <a:avLst/>
          </a:prstGeom>
          <a:gradFill>
            <a:gsLst>
              <a:gs pos="15301">
                <a:schemeClr val="accent6">
                  <a:lumMod val="20000"/>
                  <a:lumOff val="80000"/>
                </a:schemeClr>
              </a:gs>
              <a:gs pos="70000">
                <a:schemeClr val="accent6"/>
              </a:gs>
              <a:gs pos="81000">
                <a:schemeClr val="accent6"/>
              </a:gs>
              <a:gs pos="100000">
                <a:schemeClr val="accent6"/>
              </a:gs>
            </a:gsLst>
            <a:lin ang="5400000" scaled="0"/>
          </a:gra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6496708" y="2083589"/>
            <a:ext cx="2463543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Услугой воспользовались </a:t>
            </a:r>
          </a:p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1 683 чел.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643236" y="3042593"/>
            <a:ext cx="2213062" cy="16183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ts val="1700"/>
              </a:lnSpc>
              <a:defRPr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2020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оснащение пунктов проката средствами реабилитации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предусмотрены средства в объеме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1,3 млн руб.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 flipH="1">
            <a:off x="1196350" y="1771351"/>
            <a:ext cx="2256376" cy="839006"/>
          </a:xfrm>
          <a:prstGeom prst="wedgeRectCallou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1600"/>
              </a:lnSpc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Вышний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Волочек</a:t>
            </a:r>
          </a:p>
          <a:p>
            <a:pPr>
              <a:lnSpc>
                <a:spcPts val="1600"/>
              </a:lnSpc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Кашинский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р-н</a:t>
            </a:r>
          </a:p>
          <a:p>
            <a:pPr>
              <a:lnSpc>
                <a:spcPts val="1600"/>
              </a:lnSpc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Лихославльский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р-н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72885" y="4232569"/>
            <a:ext cx="271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обучилось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510 чел.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43380" y="2610357"/>
            <a:ext cx="5757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214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СЛУЖБА СОЦИАЛЬНЫХ УЧАСТКОВЫХ ПРИ ГБУ «КЦСОН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32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88504" y="1966920"/>
            <a:ext cx="2880000" cy="2842565"/>
          </a:xfrm>
          <a:prstGeom prst="roundRect">
            <a:avLst>
              <a:gd name="adj" fmla="val 226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36000" rIns="36000" bIns="0" rtlCol="0">
            <a:noAutofit/>
          </a:bodyPr>
          <a:lstStyle/>
          <a:p>
            <a:pPr algn="ctr">
              <a:lnSpc>
                <a:spcPts val="1400"/>
              </a:lnSpc>
              <a:spcAft>
                <a:spcPts val="300"/>
              </a:spcAft>
              <a:buSzPct val="80000"/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службы социальных участковых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SzPct val="80000"/>
              <a:buFont typeface="Wingdings" panose="05000000000000000000" pitchFamily="2" charset="2"/>
              <a:buChar char="v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граждан нуждающихся в социальном обслуживании;</a:t>
            </a: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SzPct val="80000"/>
              <a:buFont typeface="Wingdings" panose="05000000000000000000" pitchFamily="2" charset="2"/>
              <a:buChar char="v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нформирование населения;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SzPct val="80000"/>
              <a:buFont typeface="Wingdings" panose="05000000000000000000" pitchFamily="2" charset="2"/>
              <a:buChar char="v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сопровождение граждан в целях содействия в предоставлении услуг в других сферах: здравоохранение, образование, занятость и т.д.;</a:t>
            </a: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SzPct val="80000"/>
              <a:buFont typeface="Wingdings" panose="05000000000000000000" pitchFamily="2" charset="2"/>
              <a:buChar char="v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обмен информации между заинтересованными ведомствами;</a:t>
            </a:r>
          </a:p>
          <a:p>
            <a:pPr marL="216000" indent="-216000" algn="just">
              <a:lnSpc>
                <a:spcPts val="1300"/>
              </a:lnSpc>
              <a:buSzPct val="80000"/>
              <a:buFont typeface="Wingdings" panose="05000000000000000000" pitchFamily="2" charset="2"/>
              <a:buChar char="v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рофилактика неблагополучия.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Управление социальной защиты населения Администрации Усть-Д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223" y="2420325"/>
            <a:ext cx="1692000" cy="1692000"/>
          </a:xfrm>
          <a:prstGeom prst="round2DiagRect">
            <a:avLst>
              <a:gd name="adj1" fmla="val 16667"/>
              <a:gd name="adj2" fmla="val 0"/>
            </a:avLst>
          </a:prstGeom>
          <a:ln w="38100" cap="sq">
            <a:solidFill>
              <a:srgbClr val="FFFFFF"/>
            </a:solidFill>
            <a:miter lim="800000"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669594" y="1012067"/>
            <a:ext cx="217918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Ржев </a:t>
            </a:r>
          </a:p>
          <a:p>
            <a:pPr algn="ctr">
              <a:lnSpc>
                <a:spcPts val="14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Ржевский район (2)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59139" y="1004269"/>
            <a:ext cx="1763483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Конаковский район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89371" y="1497285"/>
            <a:ext cx="1359196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Бежецкий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20117" y="1502996"/>
            <a:ext cx="1703801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Бологовский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31024" y="1511496"/>
            <a:ext cx="1634503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Калининский район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57274" y="1507252"/>
            <a:ext cx="1703808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Bef>
                <a:spcPts val="1400"/>
              </a:spcBef>
              <a:spcAft>
                <a:spcPts val="0"/>
              </a:spcAft>
            </a:pP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Кашинский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 (2)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88504" y="986115"/>
            <a:ext cx="3084494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 Кимры </a:t>
            </a:r>
          </a:p>
          <a:p>
            <a:pPr algn="ctr">
              <a:lnSpc>
                <a:spcPts val="1400"/>
              </a:lnSpc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Кимрский район (2)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012598" y="1456451"/>
            <a:ext cx="7759736" cy="1"/>
          </a:xfrm>
          <a:prstGeom prst="line">
            <a:avLst/>
          </a:prstGeom>
          <a:ln w="31750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Блок-схема: узел 18"/>
          <p:cNvSpPr/>
          <p:nvPr/>
        </p:nvSpPr>
        <p:spPr>
          <a:xfrm>
            <a:off x="1217038" y="1414536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Блок-схема: узел 19"/>
          <p:cNvSpPr/>
          <p:nvPr/>
        </p:nvSpPr>
        <p:spPr>
          <a:xfrm>
            <a:off x="3427283" y="1409894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4580969" y="1416520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5840374" y="1416363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Блок-схема: узел 22"/>
          <p:cNvSpPr/>
          <p:nvPr/>
        </p:nvSpPr>
        <p:spPr>
          <a:xfrm>
            <a:off x="2380103" y="1409473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Блок-схема: узел 23"/>
          <p:cNvSpPr/>
          <p:nvPr/>
        </p:nvSpPr>
        <p:spPr>
          <a:xfrm>
            <a:off x="7614622" y="1417414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Блок-схема: узел 24"/>
          <p:cNvSpPr/>
          <p:nvPr/>
        </p:nvSpPr>
        <p:spPr>
          <a:xfrm>
            <a:off x="6749274" y="1411987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20312" y="1004269"/>
            <a:ext cx="1774865" cy="451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400"/>
              </a:lnSpc>
              <a:spcAft>
                <a:spcPts val="0"/>
              </a:spcAft>
            </a:pP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Торопецкий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8500752" y="1418308"/>
            <a:ext cx="108000" cy="108000"/>
          </a:xfrm>
          <a:prstGeom prst="flowChartConnector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400"/>
              </a:lnSpc>
            </a:pPr>
            <a:endParaRPr lang="ru-RU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71942" y="1966920"/>
            <a:ext cx="3297071" cy="2868350"/>
          </a:xfrm>
          <a:prstGeom prst="roundRect">
            <a:avLst>
              <a:gd name="adj" fmla="val 2096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36000" rIns="36000" rtlCol="0">
            <a:noAutofit/>
          </a:bodyPr>
          <a:lstStyle/>
          <a:p>
            <a:pPr algn="ctr">
              <a:lnSpc>
                <a:spcPts val="1300"/>
              </a:lnSpc>
              <a:spcAft>
                <a:spcPts val="300"/>
              </a:spcAft>
            </a:pPr>
            <a:r>
              <a:rPr lang="ru-RU" sz="1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Итоги за 2019 год</a:t>
            </a: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консультативно-разъяснительная помощь –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3 996 чел.</a:t>
            </a: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формление документов для оказания материальной помощи, субсидий ЖКУ –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962 чел.</a:t>
            </a: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формлено на надомное обслуживание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103 чел.</a:t>
            </a:r>
          </a:p>
          <a:p>
            <a:pPr marL="216000" indent="-216000" algn="just">
              <a:lnSpc>
                <a:spcPts val="13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формлены в стационарные учреждения –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чел.</a:t>
            </a:r>
          </a:p>
          <a:p>
            <a:pPr marL="216000" indent="-216000" algn="just">
              <a:lnSpc>
                <a:spcPts val="1400"/>
              </a:lnSpc>
              <a:spcAft>
                <a:spcPts val="300"/>
              </a:spcAft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ткрыто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клубов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граждан пожилого возраста и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 клубов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многодетных семей.</a:t>
            </a:r>
          </a:p>
          <a:p>
            <a:pPr marL="216000" indent="-216000" algn="just">
              <a:lnSpc>
                <a:spcPts val="1400"/>
              </a:lnSpc>
              <a:buFont typeface="Wingdings" panose="05000000000000000000" pitchFamily="2" charset="2"/>
              <a:buChar char="ü"/>
            </a:pP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роведено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 мероприятий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которыми охвачено </a:t>
            </a: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более 2 000 чел.</a:t>
            </a:r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89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4" b="7210"/>
          <a:stretch/>
        </p:blipFill>
        <p:spPr>
          <a:xfrm>
            <a:off x="4272095" y="1767323"/>
            <a:ext cx="1345244" cy="1574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33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14" name="Двойная стрелка влево/вправо 13"/>
          <p:cNvSpPr/>
          <p:nvPr/>
        </p:nvSpPr>
        <p:spPr>
          <a:xfrm>
            <a:off x="3561583" y="987102"/>
            <a:ext cx="2773061" cy="1129987"/>
          </a:xfrm>
          <a:prstGeom prst="leftRightArrow">
            <a:avLst>
              <a:gd name="adj1" fmla="val 64933"/>
              <a:gd name="adj2" fmla="val 50000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СОЦИАЛЬНЫЙ 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АВТОМОБИЛЬ</a:t>
            </a:r>
            <a:endParaRPr lang="ru-RU" alt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58"/>
          <a:stretch/>
        </p:blipFill>
        <p:spPr>
          <a:xfrm flipH="1">
            <a:off x="6334644" y="1168822"/>
            <a:ext cx="2414351" cy="1457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5955" y="1262005"/>
            <a:ext cx="1923009" cy="1292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TextBox 17"/>
          <p:cNvSpPr txBox="1"/>
          <p:nvPr/>
        </p:nvSpPr>
        <p:spPr>
          <a:xfrm>
            <a:off x="905678" y="1023654"/>
            <a:ext cx="3082835" cy="3003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6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Мобильные бригады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17263" y="1013652"/>
            <a:ext cx="2362733" cy="310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такси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12598" y="2537836"/>
            <a:ext cx="3146447" cy="708258"/>
          </a:xfrm>
          <a:prstGeom prst="roundRect">
            <a:avLst>
              <a:gd name="adj" fmla="val 1018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Обслужено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около 30 тыс. чел.</a:t>
            </a:r>
          </a:p>
          <a:p>
            <a:pPr algn="just">
              <a:lnSpc>
                <a:spcPts val="15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хвачено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283 поселения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том числе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2 435 населенных пункта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83863" y="2547360"/>
            <a:ext cx="3220039" cy="701784"/>
          </a:xfrm>
          <a:prstGeom prst="roundRect">
            <a:avLst>
              <a:gd name="adj" fmla="val 93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тыс. чел.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доставлены в социально-значимые объекты Тверской области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05679" y="3273800"/>
            <a:ext cx="7911336" cy="1054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рамках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реализации мероприятий регионального проекта «Старшее поколение» национального проекта «Демография»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было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приобретено 17 ед.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автотранспорта </a:t>
            </a:r>
            <a:r>
              <a:rPr lang="ru-RU" sz="16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(автобусов)</a:t>
            </a:r>
            <a:r>
              <a:rPr lang="ru-RU" sz="1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 доставки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лиц старше 65 лет, проживающих в сельской местности, в медицинские организации Тверской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области. Из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федерального бюджета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данные цели были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выделены денежные средства в размере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30 400,0 тыс.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руб.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3" name="Picture 4" descr="https://atvmedia.ru/uploads/img/201909/1567667493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19" y="4171500"/>
            <a:ext cx="1718577" cy="9720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252779" y="4356844"/>
            <a:ext cx="1972638" cy="576000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36000" rIns="36000" rtlCol="0" anchor="ctr" anchorCtr="0">
            <a:no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229 выездов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74564" y="4352591"/>
            <a:ext cx="2901425" cy="580254"/>
          </a:xfrm>
          <a:prstGeom prst="chevron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lIns="36000" rIns="0" rtlCol="0" anchor="ctr" anchorCtr="0">
            <a:no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оставлено 2 545 чел.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6" descr="https://slide-share.ru/image/5911879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8342" y="4034444"/>
            <a:ext cx="1577086" cy="11414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88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72017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СТАЦИОНАРНЫЕ УЧРЕЖДЕНИЯ </a:t>
            </a:r>
            <a:b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СОЦИАЛЬНОГО ОБСЛУЖИВАНИЯ НАСЕЛЕНИЯ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34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971600" y="1167618"/>
            <a:ext cx="2880320" cy="3420356"/>
          </a:xfrm>
          <a:prstGeom prst="roundRect">
            <a:avLst>
              <a:gd name="adj" fmla="val 3826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36000" rIns="36000" rtlCol="0" anchor="t" anchorCtr="0"/>
          <a:lstStyle/>
          <a:p>
            <a:pPr algn="ctr" eaLnBrk="0" hangingPunct="0">
              <a:lnSpc>
                <a:spcPts val="1700"/>
              </a:lnSpc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общего типа:</a:t>
            </a:r>
          </a:p>
          <a:p>
            <a:pPr marL="285750" indent="-285750" algn="just" eaLnBrk="0" hangingPunct="0">
              <a:lnSpc>
                <a:spcPts val="17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дома-интерната для престарелых и инвалидов</a:t>
            </a:r>
          </a:p>
          <a:p>
            <a:pPr marL="268288" algn="just" eaLnBrk="0" hangingPunct="0">
              <a:lnSpc>
                <a:spcPts val="1700"/>
              </a:lnSpc>
              <a:spcAft>
                <a:spcPts val="10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(1 076 койко-мест)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eaLnBrk="0" hangingPunct="0">
              <a:lnSpc>
                <a:spcPts val="17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геронтологический центр </a:t>
            </a:r>
          </a:p>
          <a:p>
            <a:pPr marL="268288" algn="just" eaLnBrk="0" hangingPunct="0">
              <a:lnSpc>
                <a:spcPts val="1700"/>
              </a:lnSpc>
              <a:spcAft>
                <a:spcPts val="10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(170 койко-мест)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eaLnBrk="0" hangingPunct="0">
              <a:lnSpc>
                <a:spcPts val="17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стационарных отделений комплексных центров социального обслуживания населения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703 койко-место)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33604" y="1167618"/>
            <a:ext cx="2142607" cy="3420356"/>
          </a:xfrm>
          <a:prstGeom prst="roundRect">
            <a:avLst>
              <a:gd name="adj" fmla="val 3882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36000" rIns="36000" rtlCol="0" anchor="t" anchorCtr="0"/>
          <a:lstStyle/>
          <a:p>
            <a:pPr algn="ctr" eaLnBrk="0" hangingPunct="0">
              <a:lnSpc>
                <a:spcPts val="1700"/>
              </a:lnSpc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учреждения:</a:t>
            </a:r>
          </a:p>
          <a:p>
            <a:pPr marL="285750" indent="-285750" algn="just" eaLnBrk="0" hangingPunct="0">
              <a:lnSpc>
                <a:spcPts val="17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специальный дом-интернат для престарелых и инвалидов</a:t>
            </a:r>
          </a:p>
          <a:p>
            <a:pPr marL="268288" algn="just" eaLnBrk="0" hangingPunct="0">
              <a:lnSpc>
                <a:spcPts val="1700"/>
              </a:lnSpc>
              <a:spcAft>
                <a:spcPts val="1000"/>
              </a:spcAft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(105 койко-мест)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eaLnBrk="0" hangingPunct="0">
              <a:lnSpc>
                <a:spcPts val="17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Дом милосердия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(40 койко-мест)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888762" y="1167618"/>
            <a:ext cx="2808000" cy="3420356"/>
          </a:xfrm>
          <a:prstGeom prst="roundRect">
            <a:avLst>
              <a:gd name="adj" fmla="val 3780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36000" rIns="36000" rtlCol="0" anchor="t" anchorCtr="0"/>
          <a:lstStyle/>
          <a:p>
            <a:pPr algn="ctr" eaLnBrk="0" hangingPunct="0">
              <a:lnSpc>
                <a:spcPts val="1700"/>
              </a:lnSpc>
              <a:spcAft>
                <a:spcPts val="600"/>
              </a:spcAft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психоневрологического профиля:</a:t>
            </a:r>
          </a:p>
          <a:p>
            <a:pPr marL="285750" indent="-285750" eaLnBrk="0" hangingPunct="0">
              <a:lnSpc>
                <a:spcPts val="1700"/>
              </a:lnSpc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психоневрологических интернатов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(2 485 койко-мест)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17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5191" y="259082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МАТЕРИАЛЬНО-ТЕХНИЧЕСКОЙ </a:t>
            </a:r>
          </a:p>
          <a:p>
            <a:pPr algn="ctr">
              <a:defRPr/>
            </a:pP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БАЗЫ УЧРЕЖДЕНИЙ В 2019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35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50121" y="957825"/>
            <a:ext cx="255030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Вышневолоцкий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ДИПИ</a:t>
            </a:r>
            <a:endParaRPr lang="ru-RU" sz="11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0311" y="989499"/>
            <a:ext cx="209275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Кимрский </a:t>
            </a:r>
          </a:p>
          <a:p>
            <a:pPr algn="ctr">
              <a:lnSpc>
                <a:spcPts val="18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ПНИ </a:t>
            </a:r>
            <a:endParaRPr lang="ru-RU" sz="11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41917" y="926151"/>
            <a:ext cx="2224425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Ржевский </a:t>
            </a:r>
            <a:endParaRPr lang="ru-RU" b="1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ДИПИ</a:t>
            </a:r>
            <a:endParaRPr lang="ru-RU" sz="11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07832" y="927092"/>
            <a:ext cx="2385083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Нелидовский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ПНИ</a:t>
            </a:r>
            <a:endParaRPr lang="ru-RU" sz="11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41" y="1491280"/>
            <a:ext cx="2007639" cy="17371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07" y="3187842"/>
            <a:ext cx="1958652" cy="1805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" r="-1" b="14326"/>
          <a:stretch/>
        </p:blipFill>
        <p:spPr>
          <a:xfrm>
            <a:off x="5033752" y="1471394"/>
            <a:ext cx="2069432" cy="1803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1" r="-1" b="9333"/>
          <a:stretch/>
        </p:blipFill>
        <p:spPr>
          <a:xfrm>
            <a:off x="5138814" y="3187842"/>
            <a:ext cx="1966304" cy="1558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" t="16307" r="14283" b="1754"/>
          <a:stretch/>
        </p:blipFill>
        <p:spPr>
          <a:xfrm>
            <a:off x="6983613" y="1435272"/>
            <a:ext cx="2057049" cy="118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8"/>
          <a:stretch/>
        </p:blipFill>
        <p:spPr>
          <a:xfrm>
            <a:off x="7049695" y="2681565"/>
            <a:ext cx="1965409" cy="1373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7" b="8171"/>
          <a:stretch/>
        </p:blipFill>
        <p:spPr>
          <a:xfrm>
            <a:off x="2820670" y="1425425"/>
            <a:ext cx="2299954" cy="1592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736" y="3017572"/>
            <a:ext cx="2285796" cy="1712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04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72017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УКРЕПЛЕНИЕ МАТЕРИАЛЬНО-ТЕХНИЧЕСКОЙ </a:t>
            </a:r>
          </a:p>
          <a:p>
            <a:pPr algn="ctr">
              <a:defRPr/>
            </a:pP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БАЗЫ УЧРЕЖДЕНИЙ В 2020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36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89397" y="1063600"/>
            <a:ext cx="2092751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Трояновский СПНИ</a:t>
            </a:r>
            <a:endParaRPr lang="ru-RU" sz="11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47519" y="1095616"/>
            <a:ext cx="2207299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Торопецкий</a:t>
            </a: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</a:p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ПНИ</a:t>
            </a:r>
            <a:endParaRPr lang="ru-RU" sz="1100" b="1" dirty="0"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34556" y="1100563"/>
            <a:ext cx="2460739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КЦСОН </a:t>
            </a:r>
            <a:r>
              <a:rPr lang="ru-RU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Кашинского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городского округа</a:t>
            </a:r>
            <a:endParaRPr lang="ru-RU" sz="11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2" t="27320" r="9901"/>
          <a:stretch/>
        </p:blipFill>
        <p:spPr bwMode="auto">
          <a:xfrm>
            <a:off x="862948" y="1559044"/>
            <a:ext cx="1798666" cy="1576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2" t="15083" r="14032" b="25084"/>
          <a:stretch/>
        </p:blipFill>
        <p:spPr bwMode="auto">
          <a:xfrm>
            <a:off x="862948" y="3092111"/>
            <a:ext cx="1798666" cy="16068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5" cstate="print"/>
          <a:srcRect l="-335" t="1" r="1" b="30987"/>
          <a:stretch/>
        </p:blipFill>
        <p:spPr>
          <a:xfrm>
            <a:off x="2555898" y="1538886"/>
            <a:ext cx="2224424" cy="1551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/>
          <p:nvPr/>
        </p:nvPicPr>
        <p:blipFill rotWithShape="1">
          <a:blip r:embed="rId6" cstate="print"/>
          <a:srcRect l="8682"/>
          <a:stretch/>
        </p:blipFill>
        <p:spPr>
          <a:xfrm>
            <a:off x="2643131" y="3055827"/>
            <a:ext cx="2103660" cy="1412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2" r="20469" b="120"/>
          <a:stretch/>
        </p:blipFill>
        <p:spPr>
          <a:xfrm>
            <a:off x="4709071" y="1538886"/>
            <a:ext cx="2168465" cy="1348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966" y="2869018"/>
            <a:ext cx="2210279" cy="1767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766227" y="1559044"/>
            <a:ext cx="2263124" cy="1309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788518" y="2869018"/>
            <a:ext cx="2218541" cy="1416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17"/>
          <p:cNvSpPr/>
          <p:nvPr/>
        </p:nvSpPr>
        <p:spPr>
          <a:xfrm>
            <a:off x="2387352" y="1075921"/>
            <a:ext cx="2550306" cy="52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Тверской </a:t>
            </a:r>
          </a:p>
          <a:p>
            <a:pPr algn="ctr">
              <a:lnSpc>
                <a:spcPts val="1700"/>
              </a:lnSpc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КЦСОН</a:t>
            </a:r>
            <a:endParaRPr lang="ru-RU" sz="11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02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УЧЕБНОЕ СОПРОВОЖДАЕМОЕ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ПРОЖИВАНИЕ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37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634" y="2986549"/>
            <a:ext cx="3592401" cy="2062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12598" y="995935"/>
            <a:ext cx="1603717" cy="2129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45113" y="3024792"/>
            <a:ext cx="2585734" cy="1985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3494" y="1037880"/>
            <a:ext cx="3077015" cy="2045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432" y="1079827"/>
            <a:ext cx="1548839" cy="21623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01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894186"/>
              </p:ext>
            </p:extLst>
          </p:nvPr>
        </p:nvGraphicFramePr>
        <p:xfrm>
          <a:off x="5028602" y="1032273"/>
          <a:ext cx="3780000" cy="39874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00">
                  <a:extLst>
                    <a:ext uri="{9D8B030D-6E8A-4147-A177-3AD203B41FA5}">
                      <a16:colId xmlns:a16="http://schemas.microsoft.com/office/drawing/2014/main" val="3171639376"/>
                    </a:ext>
                  </a:extLst>
                </a:gridCol>
                <a:gridCol w="1764000">
                  <a:extLst>
                    <a:ext uri="{9D8B030D-6E8A-4147-A177-3AD203B41FA5}">
                      <a16:colId xmlns:a16="http://schemas.microsoft.com/office/drawing/2014/main" val="111217179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6183040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23884093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58370065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609180643"/>
                    </a:ext>
                  </a:extLst>
                </a:gridCol>
              </a:tblGrid>
              <a:tr h="180000">
                <a:tc rowSpan="2"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образования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 обращений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ctr" latinLnBrk="0" hangingPunct="1">
                        <a:lnSpc>
                          <a:spcPts val="11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темп роста обращений 2019 к 2018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7743492"/>
                  </a:ext>
                </a:extLst>
              </a:tr>
              <a:tr h="144000">
                <a:tc vMerge="1">
                  <a:txBody>
                    <a:bodyPr/>
                    <a:lstStyle/>
                    <a:p>
                      <a:pPr algn="ctr" fontAlgn="t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8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2018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8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2019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8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2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Оленинский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4628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Лесной муниципальный округ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02396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Конаковский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3700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г.Кимры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и Кимрский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8899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Андреапольский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муниципальный округ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0891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Бологовский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42034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Спировский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6065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Жарковский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7965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Бежецкий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0911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Западнодвинский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36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Вышневолоцкий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городской округ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9586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Ржев и Ржевский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0629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Калининский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4499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Калязинский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8007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Кашинский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городской округ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5222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Весьегонский муниципальный округ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51640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Зубцовский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0020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Кесовогорский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905392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АНАЛИЗ ОБРАЩЕНИЙ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ГРАЖДАН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6895" y="4819095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38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32103"/>
              </p:ext>
            </p:extLst>
          </p:nvPr>
        </p:nvGraphicFramePr>
        <p:xfrm>
          <a:off x="1006292" y="1032273"/>
          <a:ext cx="3996000" cy="39963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00">
                  <a:extLst>
                    <a:ext uri="{9D8B030D-6E8A-4147-A177-3AD203B41FA5}">
                      <a16:colId xmlns:a16="http://schemas.microsoft.com/office/drawing/2014/main" val="3171639376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1112171797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061830403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4238840934"/>
                    </a:ext>
                  </a:extLst>
                </a:gridCol>
                <a:gridCol w="360000">
                  <a:extLst>
                    <a:ext uri="{9D8B030D-6E8A-4147-A177-3AD203B41FA5}">
                      <a16:colId xmlns:a16="http://schemas.microsoft.com/office/drawing/2014/main" val="1158370065"/>
                    </a:ext>
                  </a:extLst>
                </a:gridCol>
                <a:gridCol w="756000">
                  <a:extLst>
                    <a:ext uri="{9D8B030D-6E8A-4147-A177-3AD203B41FA5}">
                      <a16:colId xmlns:a16="http://schemas.microsoft.com/office/drawing/2014/main" val="1538860325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>
                        <a:lnSpc>
                          <a:spcPts val="1000"/>
                        </a:lnSpc>
                      </a:pPr>
                      <a:r>
                        <a:rPr lang="ru-RU" sz="11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Муниципальные образования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Кол-во обращений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lnSpc>
                          <a:spcPts val="11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темп роста обращений 2019 к 2018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910316"/>
                  </a:ext>
                </a:extLst>
              </a:tr>
              <a:tr h="144000">
                <a:tc vMerge="1">
                  <a:txBody>
                    <a:bodyPr/>
                    <a:lstStyle/>
                    <a:p>
                      <a:pPr algn="ctr" fontAlgn="t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t">
                        <a:lnSpc>
                          <a:spcPts val="1200"/>
                        </a:lnSpc>
                      </a:pP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52" marR="2952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8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2018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8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2019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18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>
                        <a:lnSpc>
                          <a:spcPts val="1000"/>
                        </a:lnSpc>
                      </a:pP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32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2 672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77989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Бельский район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25391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Молоковский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8717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Максатихинский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0121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Удомельский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городской округ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08915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Пеновский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97341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Сандовский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11895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Торжок и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Торжокский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55226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Селижаровский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6515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Кувшиновский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6065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Лихославльский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792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Нелидовский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городской округ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9677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Сонковский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71712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Фировский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79653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Рамешковский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4274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Торопецкий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36360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г. Тверь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95863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Краснохолмский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10629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  <a:spcBef>
                          <a:spcPts val="0"/>
                        </a:spcBef>
                      </a:pP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Осташковский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городской округ 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809603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>
                        <a:lnSpc>
                          <a:spcPts val="1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Старицкий район</a:t>
                      </a:r>
                    </a:p>
                  </a:txBody>
                  <a:tcPr marL="36000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725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25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046895" y="4819095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39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51090" y="2401510"/>
            <a:ext cx="4328064" cy="2417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lnSpc>
                <a:spcPts val="17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социальной защиты населения Тверской области</a:t>
            </a:r>
          </a:p>
          <a:p>
            <a:pPr lvl="0" eaLnBrk="0" hangingPunct="0">
              <a:lnSpc>
                <a:spcPts val="17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адрес: Наб. р. Лазури, </a:t>
            </a:r>
            <a:r>
              <a:rPr lang="ru-RU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kern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20, г. Тверь, 170100</a:t>
            </a:r>
          </a:p>
          <a:p>
            <a:pPr lvl="0" eaLnBrk="0" hangingPunct="0">
              <a:lnSpc>
                <a:spcPts val="17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ru-RU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(4822) 34-27-63</a:t>
            </a:r>
          </a:p>
          <a:p>
            <a:pPr lvl="0" eaLnBrk="0" hangingPunct="0">
              <a:lnSpc>
                <a:spcPts val="1700"/>
              </a:lnSpc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ru-RU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mail</a:t>
            </a:r>
            <a:r>
              <a:rPr lang="ru-RU" sz="18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800" kern="0" dirty="0">
                <a:latin typeface="Times New Roman" pitchFamily="18" charset="0"/>
                <a:cs typeface="Times New Roman" pitchFamily="18" charset="0"/>
              </a:rPr>
              <a:t>dep_soczashity@web.region.tver.ru </a:t>
            </a:r>
            <a:endParaRPr lang="ru-RU" sz="18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hangingPunct="0">
              <a:lnSpc>
                <a:spcPts val="1700"/>
              </a:lnSpc>
              <a:spcBef>
                <a:spcPct val="20000"/>
              </a:spcBef>
              <a:defRPr/>
            </a:pPr>
            <a:r>
              <a:rPr lang="ru-RU" sz="1800" kern="0" dirty="0" smtClean="0">
                <a:latin typeface="Times New Roman" pitchFamily="18" charset="0"/>
                <a:cs typeface="Times New Roman" pitchFamily="18" charset="0"/>
              </a:rPr>
              <a:t>Министр </a:t>
            </a:r>
            <a:r>
              <a:rPr lang="ru-RU" sz="1800" kern="0" dirty="0">
                <a:latin typeface="Times New Roman" pitchFamily="18" charset="0"/>
                <a:cs typeface="Times New Roman" pitchFamily="18" charset="0"/>
              </a:rPr>
              <a:t>социальной защиты населения Тверской области </a:t>
            </a:r>
            <a:br>
              <a:rPr lang="ru-RU" sz="1800" kern="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kern="0" dirty="0" smtClean="0">
                <a:latin typeface="Times New Roman" pitchFamily="18" charset="0"/>
                <a:cs typeface="Times New Roman" pitchFamily="18" charset="0"/>
              </a:rPr>
              <a:t>Хохлова Елена </a:t>
            </a:r>
            <a:r>
              <a:rPr lang="ru-RU" sz="1800" kern="0" dirty="0">
                <a:latin typeface="Times New Roman" pitchFamily="18" charset="0"/>
                <a:cs typeface="Times New Roman" pitchFamily="18" charset="0"/>
              </a:rPr>
              <a:t>Вячеславовна</a:t>
            </a:r>
          </a:p>
        </p:txBody>
      </p:sp>
    </p:spTree>
    <p:extLst>
      <p:ext uri="{BB962C8B-B14F-4D97-AF65-F5344CB8AC3E}">
        <p14:creationId xmlns:p14="http://schemas.microsoft.com/office/powerpoint/2010/main" val="103762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50977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СТРУКТУРА И ЦЕЛЕВЫЕ ПОКАЗАТЕЛИ </a:t>
            </a:r>
            <a:b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НАЦИОНАЛЬНОГО ПРОЕКТА «ДЕМОГРАФИЯ» К 2024 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4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516" y="975129"/>
            <a:ext cx="5972393" cy="4079142"/>
          </a:xfrm>
        </p:spPr>
      </p:pic>
    </p:spTree>
    <p:extLst>
      <p:ext uri="{BB962C8B-B14F-4D97-AF65-F5344CB8AC3E}">
        <p14:creationId xmlns:p14="http://schemas.microsoft.com/office/powerpoint/2010/main" val="401747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60301"/>
            <a:ext cx="81388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ЦЕЛИ И ЦЕЛЕВЫЕ ПОКАЗАТЕЛИ </a:t>
            </a:r>
            <a:b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НАЦИОНАЛЬНОГО ПРОЕКТА «ДЕМОГРАФИЯ» К 2024 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5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object 22"/>
          <p:cNvSpPr txBox="1"/>
          <p:nvPr/>
        </p:nvSpPr>
        <p:spPr>
          <a:xfrm>
            <a:off x="1005372" y="1084250"/>
            <a:ext cx="3355455" cy="3852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8000" tIns="72000" rIns="108000" bIns="36000" rtlCol="0" anchor="t" anchorCtr="0">
            <a:noAutofit/>
          </a:bodyPr>
          <a:lstStyle/>
          <a:p>
            <a:pPr algn="just">
              <a:lnSpc>
                <a:spcPts val="1600"/>
              </a:lnSpc>
              <a:spcAft>
                <a:spcPts val="45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Цель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ожидаемой продолжительности здоровой жизни до 67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лет:</a:t>
            </a:r>
          </a:p>
          <a:p>
            <a:pPr algn="just">
              <a:lnSpc>
                <a:spcPts val="1600"/>
              </a:lnSpc>
              <a:spcAft>
                <a:spcPts val="450"/>
              </a:spcAft>
            </a:pP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ject 24"/>
          <p:cNvSpPr txBox="1"/>
          <p:nvPr/>
        </p:nvSpPr>
        <p:spPr>
          <a:xfrm>
            <a:off x="1083909" y="3568519"/>
            <a:ext cx="3193370" cy="13224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2000" tIns="36000" rIns="72000" bIns="36000" rtlCol="0" anchor="ctr" anchorCtr="0">
            <a:noAutofit/>
          </a:bodyPr>
          <a:lstStyle/>
          <a:p>
            <a:pPr algn="just">
              <a:lnSpc>
                <a:spcPts val="170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показатель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ts val="17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суммарного коэффициента рождаемости с 1,62 до 1,7 детей на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женщину.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object 30"/>
          <p:cNvSpPr txBox="1"/>
          <p:nvPr/>
        </p:nvSpPr>
        <p:spPr>
          <a:xfrm>
            <a:off x="4412072" y="1084250"/>
            <a:ext cx="4392000" cy="3852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108000" tIns="72000" rIns="108000" bIns="36000" rtlCol="0" anchor="t" anchorCtr="0">
            <a:noAutofit/>
          </a:bodyPr>
          <a:lstStyle/>
          <a:p>
            <a:pPr algn="just">
              <a:lnSpc>
                <a:spcPts val="1650"/>
              </a:lnSpc>
              <a:spcAft>
                <a:spcPts val="450"/>
              </a:spcAft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Цель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доли граждан, ведущих здоровый образ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жизни: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object 30"/>
          <p:cNvSpPr txBox="1"/>
          <p:nvPr/>
        </p:nvSpPr>
        <p:spPr>
          <a:xfrm>
            <a:off x="4479566" y="1603455"/>
            <a:ext cx="4253989" cy="8137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2000" tIns="36000" rIns="72000" bIns="36000" rtlCol="0" anchor="ctr" anchorCtr="0">
            <a:noAutofit/>
          </a:bodyPr>
          <a:lstStyle/>
          <a:p>
            <a:pPr marL="355600" indent="-355600" algn="just">
              <a:lnSpc>
                <a:spcPts val="1650"/>
              </a:lnSpc>
              <a:spcAft>
                <a:spcPts val="45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 обращаемость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мед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вопросам здорового образа жизни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1 676 до 2 997 тысяч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человек;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object 30"/>
          <p:cNvSpPr txBox="1"/>
          <p:nvPr/>
        </p:nvSpPr>
        <p:spPr>
          <a:xfrm>
            <a:off x="4479566" y="2432971"/>
            <a:ext cx="4253989" cy="109279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2000" tIns="36000" rIns="72000" bIns="36000" rtlCol="0" anchor="ctr" anchorCtr="0">
            <a:noAutofit/>
          </a:bodyPr>
          <a:lstStyle/>
          <a:p>
            <a:pPr marL="355600" indent="-355600" algn="just">
              <a:lnSpc>
                <a:spcPts val="1575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 число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лиц, которым рекомендованы индивидуальные планы по здоровому образу жизни (паспорта здоровья), в центрах здоровья с 4 до 5,5 млн.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человек.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object 30"/>
          <p:cNvSpPr txBox="1"/>
          <p:nvPr/>
        </p:nvSpPr>
        <p:spPr>
          <a:xfrm>
            <a:off x="4479566" y="3568519"/>
            <a:ext cx="4261547" cy="132241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2000" tIns="36000" rIns="72000" bIns="36000" rtlCol="0" anchor="ctr" anchorCtr="0">
            <a:noAutofit/>
          </a:bodyPr>
          <a:lstStyle/>
          <a:p>
            <a:pPr algn="just">
              <a:lnSpc>
                <a:spcPts val="1650"/>
              </a:lnSpc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показатель: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ts val="165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36,8 до 55,0 процентов доли граждан, систематически занимающихся физической культурой и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спортом.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object 24"/>
          <p:cNvSpPr txBox="1"/>
          <p:nvPr/>
        </p:nvSpPr>
        <p:spPr>
          <a:xfrm>
            <a:off x="1083909" y="1785300"/>
            <a:ext cx="3193370" cy="1332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72000" tIns="36000" rIns="72000" bIns="36000" rtlCol="0" anchor="ctr" anchorCtr="0">
            <a:noAutofit/>
          </a:bodyPr>
          <a:lstStyle/>
          <a:p>
            <a:pPr marL="357188" indent="-357188" algn="just">
              <a:lnSpc>
                <a:spcPts val="16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1.1 снижение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смертности населения старше трудоспособного возраста (на 1000 человек населения соответствующего возраста) с 38,1 до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36,1.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82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12067"/>
            <a:ext cx="8138809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ИСПОЛНЕНИЕ ОСНОВНЫХ МЕРОПРИЯТИЙ</a:t>
            </a:r>
          </a:p>
          <a:p>
            <a:pPr algn="ctr">
              <a:lnSpc>
                <a:spcPts val="1700"/>
              </a:lnSpc>
              <a:defRPr/>
            </a:pP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РЕГИОНАЛЬНОГО ПРОЕКТА «ФИНАНСОВАЯ ПОДДЕРЖКА СЕМЕЙ ПРИ РОЖДЕНИИ ДЕТЕЙ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6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762503"/>
              </p:ext>
            </p:extLst>
          </p:nvPr>
        </p:nvGraphicFramePr>
        <p:xfrm>
          <a:off x="1003055" y="1051679"/>
          <a:ext cx="7846393" cy="3978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3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6000">
                <a:tc row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Финансирование,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млн руб.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2019 г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на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31.12.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2019 г.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на 31.12.19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ежемесячной выплаты в связи с рождением первого ребенка - до 1,5 лет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420,9</a:t>
                      </a:r>
                    </a:p>
                    <a:p>
                      <a:pPr algn="ctr">
                        <a:lnSpc>
                          <a:spcPts val="1600"/>
                        </a:lnSpc>
                      </a:pP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418,7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2 168 семей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4 471</a:t>
                      </a: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семья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ежемесячной денежной выплаты в случае рождения 3 ребенка или последующих детей - до 3 лет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945,5</a:t>
                      </a: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945,5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 1 200 семей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8 258 семей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Применение вспомогательных репродуктивных технологий  (ЭКО) за счет средств обязательного медицинского страхования</a:t>
                      </a:r>
                      <a:endParaRPr lang="ru-RU" sz="1800" dirty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127,6</a:t>
                      </a: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endParaRPr lang="ru-RU" sz="1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115,2</a:t>
                      </a:r>
                    </a:p>
                    <a:p>
                      <a:pPr algn="ctr">
                        <a:lnSpc>
                          <a:spcPts val="1600"/>
                        </a:lnSpc>
                      </a:pP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менее</a:t>
                      </a: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1 120 циклов</a:t>
                      </a:r>
                      <a:endParaRPr lang="ru-RU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00"/>
                        </a:lnSpc>
                      </a:pPr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1 220 циклов</a:t>
                      </a:r>
                      <a:endParaRPr lang="ru-RU" sz="1800" baseline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36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ыплата регионального материнского (семейного) капитала</a:t>
                      </a:r>
                    </a:p>
                  </a:txBody>
                  <a:tcPr marL="72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1 700 семей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1 862 семей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08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212067"/>
            <a:ext cx="8138809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700"/>
              </a:lnSpc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ИСПОЛНЕНИЕ ОСНОВНЫХ МЕРОПРИЯТИЙ</a:t>
            </a:r>
          </a:p>
          <a:p>
            <a:pPr algn="ctr">
              <a:lnSpc>
                <a:spcPts val="1700"/>
              </a:lnSpc>
              <a:defRPr/>
            </a:pP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РЕГИОНАЛЬНОГО ПРОЕКТА «ФИНАНСОВАЯ ПОДДЕРЖКА СЕМЕЙ ПРИ РОЖДЕНИИ ДЕТЕЙ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продолжение</a:t>
            </a:r>
            <a:r>
              <a:rPr lang="en-US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7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353128"/>
              </p:ext>
            </p:extLst>
          </p:nvPr>
        </p:nvGraphicFramePr>
        <p:xfrm>
          <a:off x="1012598" y="1079827"/>
          <a:ext cx="7812363" cy="3812640"/>
        </p:xfrm>
        <a:graphic>
          <a:graphicData uri="http://schemas.openxmlformats.org/drawingml/2006/table">
            <a:tbl>
              <a:tblPr/>
              <a:tblGrid>
                <a:gridCol w="3603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96000">
                <a:tc rowSpan="2"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Мероприятие</a:t>
                      </a:r>
                    </a:p>
                  </a:txBody>
                  <a:tcPr marL="0" marR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Финансирование,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 руб.</a:t>
                      </a:r>
                    </a:p>
                  </a:txBody>
                  <a:tcPr marL="0" marR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</a:p>
                  </a:txBody>
                  <a:tcPr marL="0" marR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2019 г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3600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на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31.12.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2019 г. 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5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на 31.12.19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Компенсация на проезд беременным женщинам, проживающим в сельской местности, в  мед. организации</a:t>
                      </a:r>
                    </a:p>
                  </a:txBody>
                  <a:tcPr marL="72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700 женщин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A452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699 женщин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7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685800" rtl="0" eaLnBrk="1" fontAlgn="ctr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Выплата на обеспечение полноценным питанием беременных женщин</a:t>
                      </a:r>
                    </a:p>
                  </a:txBody>
                  <a:tcPr marL="72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10,6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1 200 женщин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1 437 женщин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7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113" marR="0" lvl="0" indent="0" algn="just" defTabSz="6858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единовременной выплаты на частичное погашение ипотечного кредита молодой семье</a:t>
                      </a:r>
                    </a:p>
                  </a:txBody>
                  <a:tcPr marL="72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20,8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18,8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103 </a:t>
                      </a:r>
                      <a:b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семей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4A452A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 </a:t>
                      </a:r>
                      <a:b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семьи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92000"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7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113" marR="0" lvl="0" indent="0" algn="just" defTabSz="685800" rtl="0" eaLnBrk="1" fontAlgn="base" latinLnBrk="0" hangingPunct="1">
                        <a:lnSpc>
                          <a:spcPts val="15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Предоставление семьям с новорожденными детьми подарочного набора детских принадлежностей</a:t>
                      </a:r>
                    </a:p>
                  </a:txBody>
                  <a:tcPr marL="72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29,1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28,8</a:t>
                      </a: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менее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2 910 детей </a:t>
                      </a:r>
                    </a:p>
                  </a:txBody>
                  <a:tcPr marL="0" marR="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2 431 ребенок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576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2598" y="390001"/>
            <a:ext cx="81388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ПОДДЕРЖКА СЕМЕЙ С ДЕТЬМИ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8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pic>
        <p:nvPicPr>
          <p:cNvPr id="6" name="Picture 2" descr="https://png.pngtree.com/element_origin_min_pic/00/09/32/6756a070eb269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354" y="3355122"/>
            <a:ext cx="1637771" cy="16317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804612" y="1087710"/>
            <a:ext cx="6208847" cy="404435"/>
          </a:xfrm>
          <a:prstGeom prst="roundRect">
            <a:avLst>
              <a:gd name="adj" fmla="val 260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tIns="0" bIns="0" rtlCol="0" anchor="ctr"/>
          <a:lstStyle/>
          <a:p>
            <a:pPr algn="ctr">
              <a:lnSpc>
                <a:spcPts val="2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9592" y="1814757"/>
            <a:ext cx="2052000" cy="1437679"/>
          </a:xfrm>
          <a:prstGeom prst="roundRect">
            <a:avLst>
              <a:gd name="adj" fmla="val 260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tIns="72000" bIns="0" rtlCol="0" anchor="t" anchorCtr="0"/>
          <a:lstStyle/>
          <a:p>
            <a:pPr algn="ctr">
              <a:lnSpc>
                <a:spcPts val="2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семей, в том числе при рождении детей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810218" y="1814758"/>
            <a:ext cx="2052000" cy="1437678"/>
          </a:xfrm>
          <a:prstGeom prst="roundRect">
            <a:avLst>
              <a:gd name="adj" fmla="val 260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tIns="72000" bIns="0" rtlCol="0" anchor="t" anchorCtr="0"/>
          <a:lstStyle/>
          <a:p>
            <a:pPr algn="ctr">
              <a:lnSpc>
                <a:spcPts val="2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многодетных семей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210844" y="1800715"/>
            <a:ext cx="2052000" cy="1437678"/>
          </a:xfrm>
          <a:prstGeom prst="roundRect">
            <a:avLst>
              <a:gd name="adj" fmla="val 2609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tIns="72000" bIns="0" rtlCol="0" anchor="t" anchorCtr="0"/>
          <a:lstStyle/>
          <a:p>
            <a:pPr algn="ctr">
              <a:lnSpc>
                <a:spcPts val="2000"/>
              </a:lnSpc>
            </a:pPr>
            <a:r>
              <a:rPr lang="en-US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endParaRPr lang="ru-RU" sz="20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ts val="2000"/>
              </a:lnSpc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Пропаганда семейных ценностей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807897" y="3355122"/>
            <a:ext cx="1991965" cy="14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трелка вниз 12"/>
          <p:cNvSpPr/>
          <p:nvPr/>
        </p:nvSpPr>
        <p:spPr>
          <a:xfrm>
            <a:off x="4711934" y="1536467"/>
            <a:ext cx="294643" cy="23397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140949" y="1536466"/>
            <a:ext cx="294643" cy="23397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089522" y="1535930"/>
            <a:ext cx="294643" cy="233970"/>
          </a:xfrm>
          <a:prstGeom prst="downArrow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04" b="2389"/>
          <a:stretch/>
        </p:blipFill>
        <p:spPr>
          <a:xfrm>
            <a:off x="6486688" y="3355122"/>
            <a:ext cx="1620029" cy="13599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877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ng.pngtree.com/element_origin_min_pic/00/09/32/6756a070eb269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532" y="138818"/>
            <a:ext cx="982583" cy="1002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012598" y="253813"/>
            <a:ext cx="7074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НОВЫЕ МЕРЫ СОЦИАЛЬНОЙ ПОДДЕРЖКИ, ВВЕДЕННЫЕ В 2019 </a:t>
            </a:r>
            <a:r>
              <a:rPr lang="ru-RU" b="1" dirty="0" smtClean="0">
                <a:solidFill>
                  <a:srgbClr val="CCAF0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endParaRPr lang="ru-RU" b="1" dirty="0">
              <a:solidFill>
                <a:srgbClr val="CCAF0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983613" y="4745950"/>
            <a:ext cx="2057400" cy="365125"/>
          </a:xfrm>
        </p:spPr>
        <p:txBody>
          <a:bodyPr/>
          <a:lstStyle/>
          <a:p>
            <a:pPr>
              <a:defRPr/>
            </a:pPr>
            <a:fld id="{F93B3B04-0604-4940-833E-F1728FF0D1D2}" type="slidenum">
              <a:rPr lang="ru-RU" sz="1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>
                <a:defRPr/>
              </a:pPr>
              <a:t>9</a:t>
            </a:fld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98" y="173157"/>
            <a:ext cx="720000" cy="906670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012598" y="1073961"/>
            <a:ext cx="7620626" cy="537875"/>
          </a:xfrm>
          <a:prstGeom prst="roundRect">
            <a:avLst>
              <a:gd name="adj" fmla="val 399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4000" tIns="0" rIns="54000" rtlCol="0" anchor="ctr"/>
          <a:lstStyle/>
          <a:p>
            <a:pPr algn="just">
              <a:lnSpc>
                <a:spcPts val="17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Ежемесячная выплата на обеспечение полноценным питанием беременных женщин из малообеспеченных семей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12598" y="2363049"/>
            <a:ext cx="7620626" cy="720000"/>
          </a:xfrm>
          <a:prstGeom prst="roundRect">
            <a:avLst>
              <a:gd name="adj" fmla="val 195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18000" rtlCol="0" anchor="ctr" anchorCtr="0"/>
          <a:lstStyle/>
          <a:p>
            <a:pPr algn="just">
              <a:lnSpc>
                <a:spcPts val="1700"/>
              </a:lnSpc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выплата при рождении (усыновлении) детей молодым семьям, приобретающим жилье с использованием ипотеки в размере 200 тыс. руб.</a:t>
            </a:r>
          </a:p>
        </p:txBody>
      </p:sp>
      <p:pic>
        <p:nvPicPr>
          <p:cNvPr id="9" name="Рисунок 8" descr="54 подарка для новорожденных вручено в Тверской области с 1 октября 2019 года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12598" y="3160254"/>
            <a:ext cx="2357940" cy="1768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1012598" y="1673844"/>
            <a:ext cx="7620626" cy="612000"/>
          </a:xfrm>
          <a:prstGeom prst="roundRect">
            <a:avLst>
              <a:gd name="adj" fmla="val 3993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4000" tIns="0" rIns="54000" rtlCol="0" anchor="ctr"/>
          <a:lstStyle/>
          <a:p>
            <a:pPr algn="just">
              <a:lnSpc>
                <a:spcPts val="1700"/>
              </a:lnSpc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Льгота многодетным семьям по оплате коммунальной услуги за обращение с твердыми коммунальными отходами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435476" y="3179005"/>
            <a:ext cx="5197747" cy="972000"/>
          </a:xfrm>
          <a:prstGeom prst="roundRect">
            <a:avLst>
              <a:gd name="adj" fmla="val 1955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tIns="18000" rtlCol="0" anchor="ctr" anchorCtr="0"/>
          <a:lstStyle/>
          <a:p>
            <a:pPr algn="just">
              <a:lnSpc>
                <a:spcPts val="1700"/>
              </a:lnSpc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Предоставление семьям с новорожденными детьми подарочного набора детских принадлежностей (с 1 октября 2019 года)</a:t>
            </a:r>
          </a:p>
        </p:txBody>
      </p:sp>
    </p:spTree>
    <p:extLst>
      <p:ext uri="{BB962C8B-B14F-4D97-AF65-F5344CB8AC3E}">
        <p14:creationId xmlns:p14="http://schemas.microsoft.com/office/powerpoint/2010/main" val="1821060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3449</TotalTime>
  <Words>4098</Words>
  <Application>Microsoft Office PowerPoint</Application>
  <PresentationFormat>Экран (16:9)</PresentationFormat>
  <Paragraphs>1427</Paragraphs>
  <Slides>39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8" baseType="lpstr">
      <vt:lpstr>Arial</vt:lpstr>
      <vt:lpstr>Calibri</vt:lpstr>
      <vt:lpstr>Calibri Light</vt:lpstr>
      <vt:lpstr>Shruti</vt:lpstr>
      <vt:lpstr>Times New Roman</vt:lpstr>
      <vt:lpstr>Wingdings</vt:lpstr>
      <vt:lpstr>Wingdings 2</vt:lpstr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ОРГАНИЗАЦИЯ СОЦИАЛЬНОГО СОПРОВОЖДЕНИЯ  СЕМЕЙ С ДЕТЬМИ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Смирнова Ирина Анатольевна</dc:creator>
  <cp:lastModifiedBy>М.А. Тихомирова</cp:lastModifiedBy>
  <cp:revision>412</cp:revision>
  <cp:lastPrinted>2019-07-24T14:13:34Z</cp:lastPrinted>
  <dcterms:created xsi:type="dcterms:W3CDTF">2018-05-18T11:00:57Z</dcterms:created>
  <dcterms:modified xsi:type="dcterms:W3CDTF">2020-02-28T06:36:08Z</dcterms:modified>
</cp:coreProperties>
</file>